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582" r:id="rId2"/>
    <p:sldId id="619" r:id="rId3"/>
    <p:sldId id="625" r:id="rId4"/>
    <p:sldId id="605" r:id="rId5"/>
    <p:sldId id="633" r:id="rId6"/>
    <p:sldId id="626" r:id="rId7"/>
    <p:sldId id="620" r:id="rId8"/>
    <p:sldId id="621" r:id="rId9"/>
    <p:sldId id="634" r:id="rId10"/>
    <p:sldId id="627" r:id="rId11"/>
    <p:sldId id="628" r:id="rId12"/>
    <p:sldId id="632" r:id="rId13"/>
    <p:sldId id="62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76" autoAdjust="0"/>
  </p:normalViewPr>
  <p:slideViewPr>
    <p:cSldViewPr>
      <p:cViewPr>
        <p:scale>
          <a:sx n="70" d="100"/>
          <a:sy n="70" d="100"/>
        </p:scale>
        <p:origin x="-1080" y="-84"/>
      </p:cViewPr>
      <p:guideLst>
        <p:guide orient="horz" pos="2160"/>
        <p:guide pos="2880"/>
      </p:guideLst>
    </p:cSldViewPr>
  </p:slideViewPr>
  <p:outlineViewPr>
    <p:cViewPr>
      <p:scale>
        <a:sx n="33" d="100"/>
        <a:sy n="33" d="100"/>
      </p:scale>
      <p:origin x="0" y="571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EB6277-3D01-4DD2-AD48-BFE97C6A6299}" type="datetimeFigureOut">
              <a:rPr lang="en-IN" smtClean="0"/>
              <a:pPr/>
              <a:t>09-06-2021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88D936-5238-4364-847D-76E1C6C6183A}"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9B61E9-2B6B-4AF9-98E3-D3F8A8AD7F76}" type="datetimeFigureOut">
              <a:rPr lang="en-US" smtClean="0"/>
              <a:pPr/>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9B61E9-2B6B-4AF9-98E3-D3F8A8AD7F76}" type="datetimeFigureOut">
              <a:rPr lang="en-US" smtClean="0"/>
              <a:pPr/>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9B61E9-2B6B-4AF9-98E3-D3F8A8AD7F76}" type="datetimeFigureOut">
              <a:rPr lang="en-US" smtClean="0"/>
              <a:pPr/>
              <a:t>6/9/2021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9B61E9-2B6B-4AF9-98E3-D3F8A8AD7F76}" type="datetimeFigureOut">
              <a:rPr lang="en-US" smtClean="0"/>
              <a:pPr/>
              <a:t>6/9/2021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9B61E9-2B6B-4AF9-98E3-D3F8A8AD7F76}" type="datetimeFigureOut">
              <a:rPr lang="en-US" smtClean="0"/>
              <a:pPr/>
              <a:t>6/9/2021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B61E9-2B6B-4AF9-98E3-D3F8A8AD7F76}" type="datetimeFigureOut">
              <a:rPr lang="en-US" smtClean="0"/>
              <a:pPr/>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B61E9-2B6B-4AF9-98E3-D3F8A8AD7F76}" type="datetimeFigureOut">
              <a:rPr lang="en-US" smtClean="0"/>
              <a:pPr/>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9B61E9-2B6B-4AF9-98E3-D3F8A8AD7F76}" type="datetimeFigureOut">
              <a:rPr lang="en-US" smtClean="0"/>
              <a:pPr/>
              <a:t>6/9/2021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BE1467-0B5C-4216-BAD4-B48C6D0A8D0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2"/>
          <p:cNvSpPr>
            <a:spLocks noGrp="1"/>
          </p:cNvSpPr>
          <p:nvPr>
            <p:ph type="subTitle" idx="1"/>
          </p:nvPr>
        </p:nvSpPr>
        <p:spPr>
          <a:xfrm>
            <a:off x="152400" y="152400"/>
            <a:ext cx="8839200" cy="6553200"/>
          </a:xfrm>
        </p:spPr>
        <p:txBody>
          <a:bodyPr/>
          <a:lstStyle/>
          <a:p>
            <a:pPr eaLnBrk="1" hangingPunct="1"/>
            <a:endParaRPr lang="en-US" sz="5400" b="1" i="1" u="sng" dirty="0" smtClean="0">
              <a:solidFill>
                <a:schemeClr val="bg1"/>
              </a:solidFill>
            </a:endParaRPr>
          </a:p>
          <a:p>
            <a:pPr eaLnBrk="1" hangingPunct="1"/>
            <a:endParaRPr lang="en-US" sz="5400" b="1" i="1" u="sng" dirty="0" smtClean="0">
              <a:solidFill>
                <a:schemeClr val="bg1"/>
              </a:solidFill>
            </a:endParaRPr>
          </a:p>
        </p:txBody>
      </p:sp>
      <p:sp>
        <p:nvSpPr>
          <p:cNvPr id="3" name="Oval 2"/>
          <p:cNvSpPr/>
          <p:nvPr/>
        </p:nvSpPr>
        <p:spPr>
          <a:xfrm>
            <a:off x="228600" y="533400"/>
            <a:ext cx="8915400" cy="5715000"/>
          </a:xfrm>
          <a:prstGeom prst="ellipse">
            <a:avLst/>
          </a:prstGeom>
          <a:solidFill>
            <a:srgbClr val="00B0F0"/>
          </a:solidFill>
          <a:ln>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b="1" i="1" dirty="0" smtClean="0">
              <a:solidFill>
                <a:srgbClr val="FFFF00"/>
              </a:solidFill>
            </a:endParaRPr>
          </a:p>
          <a:p>
            <a:pPr algn="ctr"/>
            <a:r>
              <a:rPr lang="en-US" sz="4800" b="1" i="1" dirty="0" smtClean="0">
                <a:solidFill>
                  <a:srgbClr val="FFFF00"/>
                </a:solidFill>
              </a:rPr>
              <a:t>Wheel Wing Meeting </a:t>
            </a:r>
            <a:r>
              <a:rPr lang="en-US" sz="4800" b="1" i="1" dirty="0" smtClean="0">
                <a:solidFill>
                  <a:srgbClr val="FFFF00"/>
                </a:solidFill>
              </a:rPr>
              <a:t>(1) </a:t>
            </a:r>
            <a:endParaRPr lang="en-US" sz="4800" b="1" i="1" dirty="0" smtClean="0">
              <a:solidFill>
                <a:srgbClr val="FFFF00"/>
              </a:solidFill>
            </a:endParaRPr>
          </a:p>
          <a:p>
            <a:pPr algn="ctr"/>
            <a:r>
              <a:rPr lang="en-US" sz="2800" b="1" i="1" dirty="0" smtClean="0">
                <a:solidFill>
                  <a:srgbClr val="FFFF00"/>
                </a:solidFill>
              </a:rPr>
              <a:t>9.06.2021</a:t>
            </a:r>
            <a:r>
              <a:rPr lang="en-US" sz="2800" b="1" i="1" dirty="0" smtClean="0">
                <a:solidFill>
                  <a:srgbClr val="FFFF00"/>
                </a:solidFill>
              </a:rPr>
              <a:t>, Wednesday, 06.-00-07.30 am</a:t>
            </a:r>
          </a:p>
          <a:p>
            <a:pPr algn="ctr"/>
            <a:endParaRPr lang="en-US" sz="2400" b="1" i="1" dirty="0" smtClean="0">
              <a:solidFill>
                <a:schemeClr val="bg1"/>
              </a:solidFill>
              <a:latin typeface="Arial Narrow" pitchFamily="34" charset="0"/>
            </a:endParaRPr>
          </a:p>
          <a:p>
            <a:pPr algn="ctr"/>
            <a:r>
              <a:rPr lang="en-US" sz="4000" b="1" i="1" dirty="0" smtClean="0">
                <a:solidFill>
                  <a:schemeClr val="bg1"/>
                </a:solidFill>
                <a:latin typeface="Arial Narrow" pitchFamily="34" charset="0"/>
              </a:rPr>
              <a:t>“</a:t>
            </a:r>
            <a:r>
              <a:rPr lang="en-IN" sz="4000" b="1" dirty="0" smtClean="0"/>
              <a:t>And behold, I am with you always, to the end of the </a:t>
            </a:r>
            <a:r>
              <a:rPr lang="en-IN" sz="4000" b="1" dirty="0" smtClean="0"/>
              <a:t>age” Mat 28:20</a:t>
            </a:r>
            <a:r>
              <a:rPr lang="en-IN" sz="4000" b="1" dirty="0" smtClean="0">
                <a:latin typeface="Arial Narrow" pitchFamily="34" charset="0"/>
              </a:rPr>
              <a:t> </a:t>
            </a:r>
            <a:endParaRPr lang="en-IN" sz="4000" dirty="0" smtClean="0">
              <a:latin typeface="Arial Narrow" pitchFamily="34" charset="0"/>
            </a:endParaRPr>
          </a:p>
          <a:p>
            <a:pPr algn="ctr"/>
            <a:endParaRPr lang="en-IN"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57200"/>
            <a:ext cx="8229600" cy="5943600"/>
          </a:xfrm>
        </p:spPr>
        <p:txBody>
          <a:bodyPr>
            <a:normAutofit fontScale="77500" lnSpcReduction="20000"/>
          </a:bodyPr>
          <a:lstStyle/>
          <a:p>
            <a:endParaRPr lang="en-IN" b="1" dirty="0" smtClean="0">
              <a:solidFill>
                <a:schemeClr val="bg1"/>
              </a:solidFill>
            </a:endParaRPr>
          </a:p>
          <a:p>
            <a:r>
              <a:rPr lang="en-IN" b="1" dirty="0" smtClean="0">
                <a:solidFill>
                  <a:schemeClr val="bg1"/>
                </a:solidFill>
              </a:rPr>
              <a:t>An AOJ soldier should </a:t>
            </a:r>
            <a:r>
              <a:rPr lang="en-IN" b="1" dirty="0" smtClean="0">
                <a:solidFill>
                  <a:schemeClr val="bg1"/>
                </a:solidFill>
              </a:rPr>
              <a:t>target </a:t>
            </a:r>
            <a:r>
              <a:rPr lang="en-IN" b="1" dirty="0" smtClean="0">
                <a:solidFill>
                  <a:schemeClr val="bg1"/>
                </a:solidFill>
              </a:rPr>
              <a:t>at 2 souls.  You can take “The  </a:t>
            </a:r>
            <a:r>
              <a:rPr lang="en-IN" b="1" dirty="0" err="1" smtClean="0">
                <a:solidFill>
                  <a:schemeClr val="bg1"/>
                </a:solidFill>
              </a:rPr>
              <a:t>Rhema</a:t>
            </a:r>
            <a:r>
              <a:rPr lang="en-IN" b="1" dirty="0" smtClean="0">
                <a:solidFill>
                  <a:schemeClr val="bg1"/>
                </a:solidFill>
              </a:rPr>
              <a:t> </a:t>
            </a:r>
            <a:r>
              <a:rPr lang="en-IN" b="1" dirty="0" smtClean="0">
                <a:solidFill>
                  <a:schemeClr val="bg1"/>
                </a:solidFill>
              </a:rPr>
              <a:t>word” for them from the Bible and give to them. </a:t>
            </a:r>
          </a:p>
          <a:p>
            <a:endParaRPr lang="en-IN" b="1" dirty="0" smtClean="0">
              <a:solidFill>
                <a:schemeClr val="bg1"/>
              </a:solidFill>
            </a:endParaRPr>
          </a:p>
          <a:p>
            <a:r>
              <a:rPr lang="en-IN" b="1" dirty="0" smtClean="0">
                <a:solidFill>
                  <a:schemeClr val="bg1"/>
                </a:solidFill>
              </a:rPr>
              <a:t>Soldiers </a:t>
            </a:r>
            <a:r>
              <a:rPr lang="en-IN" b="1" dirty="0" smtClean="0">
                <a:solidFill>
                  <a:schemeClr val="bg1"/>
                </a:solidFill>
              </a:rPr>
              <a:t>should </a:t>
            </a:r>
            <a:r>
              <a:rPr lang="en-IN" b="1" dirty="0" smtClean="0">
                <a:solidFill>
                  <a:schemeClr val="bg1"/>
                </a:solidFill>
              </a:rPr>
              <a:t>always have  “2 target persons” </a:t>
            </a:r>
            <a:r>
              <a:rPr lang="en-IN" b="1" dirty="0" smtClean="0">
                <a:solidFill>
                  <a:schemeClr val="bg1"/>
                </a:solidFill>
              </a:rPr>
              <a:t>like this. They should </a:t>
            </a:r>
            <a:r>
              <a:rPr lang="en-IN" b="1" dirty="0" smtClean="0">
                <a:solidFill>
                  <a:schemeClr val="bg1"/>
                </a:solidFill>
              </a:rPr>
              <a:t> pray for them every day. </a:t>
            </a:r>
            <a:r>
              <a:rPr lang="en-IN" b="1" dirty="0" smtClean="0">
                <a:solidFill>
                  <a:schemeClr val="bg1"/>
                </a:solidFill>
              </a:rPr>
              <a:t>They are </a:t>
            </a:r>
            <a:r>
              <a:rPr lang="en-IN" b="1" dirty="0" smtClean="0">
                <a:solidFill>
                  <a:schemeClr val="bg1"/>
                </a:solidFill>
              </a:rPr>
              <a:t>the “target persons”  </a:t>
            </a:r>
            <a:r>
              <a:rPr lang="en-IN" b="1" dirty="0" smtClean="0">
                <a:solidFill>
                  <a:schemeClr val="bg1"/>
                </a:solidFill>
              </a:rPr>
              <a:t>for their new troop. Praying for them every day will open a door to come in contact with them (if they are not </a:t>
            </a:r>
            <a:r>
              <a:rPr lang="en-IN" b="1" dirty="0" smtClean="0">
                <a:solidFill>
                  <a:schemeClr val="bg1"/>
                </a:solidFill>
              </a:rPr>
              <a:t>yet). They </a:t>
            </a:r>
            <a:r>
              <a:rPr lang="en-IN" b="1" dirty="0" smtClean="0">
                <a:solidFill>
                  <a:schemeClr val="bg1"/>
                </a:solidFill>
              </a:rPr>
              <a:t>will </a:t>
            </a:r>
            <a:r>
              <a:rPr lang="en-IN" b="1" dirty="0" smtClean="0">
                <a:solidFill>
                  <a:schemeClr val="bg1"/>
                </a:solidFill>
              </a:rPr>
              <a:t>become  </a:t>
            </a:r>
            <a:r>
              <a:rPr lang="en-IN" b="1" dirty="0" smtClean="0">
                <a:solidFill>
                  <a:schemeClr val="bg1"/>
                </a:solidFill>
              </a:rPr>
              <a:t>members for your </a:t>
            </a:r>
            <a:r>
              <a:rPr lang="en-IN" b="1" dirty="0" smtClean="0">
                <a:solidFill>
                  <a:schemeClr val="bg1"/>
                </a:solidFill>
              </a:rPr>
              <a:t>troop Church . </a:t>
            </a:r>
            <a:r>
              <a:rPr lang="en-IN" b="1" dirty="0" smtClean="0">
                <a:solidFill>
                  <a:schemeClr val="bg1"/>
                </a:solidFill>
              </a:rPr>
              <a:t>Once </a:t>
            </a:r>
            <a:r>
              <a:rPr lang="en-IN" b="1" dirty="0" smtClean="0">
                <a:solidFill>
                  <a:schemeClr val="bg1"/>
                </a:solidFill>
              </a:rPr>
              <a:t>they start attending your Troop Church,  you </a:t>
            </a:r>
            <a:r>
              <a:rPr lang="en-IN" b="1" dirty="0" smtClean="0">
                <a:solidFill>
                  <a:schemeClr val="bg1"/>
                </a:solidFill>
              </a:rPr>
              <a:t>can take another 2 members. </a:t>
            </a:r>
            <a:endParaRPr lang="en-IN" b="1" dirty="0" smtClean="0">
              <a:solidFill>
                <a:schemeClr val="bg1"/>
              </a:solidFill>
            </a:endParaRPr>
          </a:p>
          <a:p>
            <a:endParaRPr lang="en-IN" b="1" dirty="0" smtClean="0">
              <a:solidFill>
                <a:schemeClr val="bg1"/>
              </a:solidFill>
            </a:endParaRPr>
          </a:p>
          <a:p>
            <a:r>
              <a:rPr lang="en-IN" b="1" dirty="0" smtClean="0">
                <a:solidFill>
                  <a:schemeClr val="bg1"/>
                </a:solidFill>
              </a:rPr>
              <a:t>Through </a:t>
            </a:r>
            <a:r>
              <a:rPr lang="en-IN" b="1" dirty="0" smtClean="0">
                <a:solidFill>
                  <a:schemeClr val="bg1"/>
                </a:solidFill>
              </a:rPr>
              <a:t>this you are satiating the thirst of Jesus on the cross and fulfilling the demands of Great Commission. Those who do not do this on a daily basis are not worthy to be called a soldier of AOJ. Let us go on insisting this in all your meetings of AOJ.</a:t>
            </a:r>
          </a:p>
          <a:p>
            <a:pPr>
              <a:buNone/>
            </a:pPr>
            <a:endParaRPr lang="en-US" dirty="0" smtClean="0">
              <a:solidFill>
                <a:schemeClr val="bg1"/>
              </a:solidFill>
            </a:endParaRPr>
          </a:p>
          <a:p>
            <a:endParaRPr lang="en-US" dirty="0" smtClean="0"/>
          </a:p>
          <a:p>
            <a:endParaRPr lang="en-US" dirty="0" smtClean="0"/>
          </a:p>
          <a:p>
            <a:endParaRPr lang="en-US" dirty="0" smtClean="0"/>
          </a:p>
          <a:p>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How to find the “target souls”</a:t>
            </a:r>
            <a:endParaRPr lang="en-IN" dirty="0">
              <a:solidFill>
                <a:schemeClr val="bg1"/>
              </a:solidFill>
            </a:endParaRPr>
          </a:p>
        </p:txBody>
      </p:sp>
      <p:sp>
        <p:nvSpPr>
          <p:cNvPr id="3" name="Content Placeholder 2"/>
          <p:cNvSpPr>
            <a:spLocks noGrp="1"/>
          </p:cNvSpPr>
          <p:nvPr>
            <p:ph idx="1"/>
          </p:nvPr>
        </p:nvSpPr>
        <p:spPr/>
        <p:txBody>
          <a:bodyPr/>
          <a:lstStyle/>
          <a:p>
            <a:r>
              <a:rPr lang="en-IN" dirty="0" smtClean="0">
                <a:solidFill>
                  <a:schemeClr val="bg1"/>
                </a:solidFill>
              </a:rPr>
              <a:t>Start from your enemies list. Go </a:t>
            </a:r>
            <a:r>
              <a:rPr lang="en-IN" dirty="0" smtClean="0">
                <a:solidFill>
                  <a:schemeClr val="bg1"/>
                </a:solidFill>
              </a:rPr>
              <a:t>on forgiving and releasing blessings on  them and on their families. Pray  for them, </a:t>
            </a:r>
            <a:r>
              <a:rPr lang="en-IN" dirty="0" smtClean="0">
                <a:solidFill>
                  <a:schemeClr val="bg1"/>
                </a:solidFill>
              </a:rPr>
              <a:t>thank </a:t>
            </a:r>
            <a:r>
              <a:rPr lang="en-IN" dirty="0" smtClean="0">
                <a:solidFill>
                  <a:schemeClr val="bg1"/>
                </a:solidFill>
              </a:rPr>
              <a:t>God for all the pain, troubles you experienced through them,  the humiliations, insults, discriminations </a:t>
            </a:r>
            <a:r>
              <a:rPr lang="en-IN" dirty="0" smtClean="0">
                <a:solidFill>
                  <a:schemeClr val="bg1"/>
                </a:solidFill>
              </a:rPr>
              <a:t>you suffered through them.  These are the signs that  the Lord has given them as your  </a:t>
            </a:r>
            <a:r>
              <a:rPr lang="en-IN" dirty="0" smtClean="0">
                <a:solidFill>
                  <a:schemeClr val="bg1"/>
                </a:solidFill>
              </a:rPr>
              <a:t>“</a:t>
            </a:r>
            <a:r>
              <a:rPr lang="en-IN" dirty="0" smtClean="0">
                <a:solidFill>
                  <a:schemeClr val="bg1"/>
                </a:solidFill>
              </a:rPr>
              <a:t>target  </a:t>
            </a:r>
            <a:r>
              <a:rPr lang="en-IN" dirty="0" smtClean="0">
                <a:solidFill>
                  <a:schemeClr val="bg1"/>
                </a:solidFill>
              </a:rPr>
              <a:t>souls” </a:t>
            </a:r>
            <a:r>
              <a:rPr lang="en-IN" dirty="0" smtClean="0">
                <a:solidFill>
                  <a:schemeClr val="bg1"/>
                </a:solidFill>
              </a:rPr>
              <a:t>.  </a:t>
            </a:r>
            <a:r>
              <a:rPr lang="en-IN" dirty="0" smtClean="0">
                <a:solidFill>
                  <a:schemeClr val="bg1"/>
                </a:solidFill>
              </a:rPr>
              <a:t>You will </a:t>
            </a:r>
            <a:r>
              <a:rPr lang="en-IN" dirty="0" smtClean="0">
                <a:solidFill>
                  <a:schemeClr val="bg1"/>
                </a:solidFill>
              </a:rPr>
              <a:t>get wonderful doors opened through </a:t>
            </a:r>
            <a:r>
              <a:rPr lang="en-IN" dirty="0" smtClean="0">
                <a:solidFill>
                  <a:schemeClr val="bg1"/>
                </a:solidFill>
              </a:rPr>
              <a:t>them.</a:t>
            </a:r>
            <a:r>
              <a:rPr lang="en-IN" dirty="0" smtClean="0"/>
              <a:t>  </a:t>
            </a:r>
          </a:p>
          <a:p>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en-IN" b="1" i="1" dirty="0" smtClean="0">
                <a:solidFill>
                  <a:srgbClr val="FFFF00"/>
                </a:solidFill>
              </a:rPr>
              <a:t>4. Start a new troop in 2 months.</a:t>
            </a:r>
            <a:endParaRPr lang="en-IN" dirty="0" smtClean="0">
              <a:solidFill>
                <a:srgbClr val="FFFF00"/>
              </a:solidFill>
            </a:endParaRPr>
          </a:p>
          <a:p>
            <a:r>
              <a:rPr lang="en-IN" b="1" dirty="0" smtClean="0">
                <a:solidFill>
                  <a:schemeClr val="bg1"/>
                </a:solidFill>
              </a:rPr>
              <a:t>If  a soldier is regular in the 3</a:t>
            </a:r>
            <a:r>
              <a:rPr lang="en-IN" b="1" baseline="30000" dirty="0" smtClean="0">
                <a:solidFill>
                  <a:schemeClr val="bg1"/>
                </a:solidFill>
              </a:rPr>
              <a:t>rd</a:t>
            </a:r>
            <a:r>
              <a:rPr lang="en-IN" b="1" dirty="0" smtClean="0">
                <a:solidFill>
                  <a:schemeClr val="bg1"/>
                </a:solidFill>
              </a:rPr>
              <a:t>  duty,  the 4th will automatically follow. Many will be standing in queue  to join </a:t>
            </a:r>
            <a:r>
              <a:rPr lang="en-IN" b="1" dirty="0" smtClean="0">
                <a:solidFill>
                  <a:schemeClr val="bg1"/>
                </a:solidFill>
              </a:rPr>
              <a:t>your  </a:t>
            </a:r>
            <a:r>
              <a:rPr lang="en-IN" b="1" dirty="0" smtClean="0">
                <a:solidFill>
                  <a:schemeClr val="bg1"/>
                </a:solidFill>
              </a:rPr>
              <a:t>new Troop Church. The Lord will send the right persons to </a:t>
            </a:r>
            <a:r>
              <a:rPr lang="en-IN" b="1" dirty="0" smtClean="0">
                <a:solidFill>
                  <a:schemeClr val="bg1"/>
                </a:solidFill>
              </a:rPr>
              <a:t>your  </a:t>
            </a:r>
            <a:r>
              <a:rPr lang="en-IN" b="1" dirty="0" smtClean="0">
                <a:solidFill>
                  <a:schemeClr val="bg1"/>
                </a:solidFill>
              </a:rPr>
              <a:t>Troop. All believers or all Christians are not meant for AOJ.  Recruitment to the Army will be done by  Jesus Christ, the Commander of the Army.  We should be careful not to attract or admit any soldier not recruited and selected by </a:t>
            </a:r>
            <a:r>
              <a:rPr lang="en-IN" b="1" dirty="0" smtClean="0">
                <a:solidFill>
                  <a:schemeClr val="bg1"/>
                </a:solidFill>
              </a:rPr>
              <a:t>our . </a:t>
            </a:r>
            <a:r>
              <a:rPr lang="en-IN" b="1" dirty="0" smtClean="0">
                <a:solidFill>
                  <a:schemeClr val="bg1"/>
                </a:solidFill>
              </a:rPr>
              <a:t>If the right soldiers are admitted into the troop, they will bear fruit and bring glory to Father. </a:t>
            </a:r>
          </a:p>
          <a:p>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i="1" dirty="0" smtClean="0">
                <a:solidFill>
                  <a:srgbClr val="FFFF00"/>
                </a:solidFill>
              </a:rPr>
              <a:t>5. Trans India  programme</a:t>
            </a:r>
            <a:r>
              <a:rPr lang="en-IN" dirty="0" smtClean="0">
                <a:solidFill>
                  <a:srgbClr val="FFFF00"/>
                </a:solidFill>
              </a:rPr>
              <a:t/>
            </a:r>
            <a:br>
              <a:rPr lang="en-IN" dirty="0" smtClean="0">
                <a:solidFill>
                  <a:srgbClr val="FFFF00"/>
                </a:solidFill>
              </a:rPr>
            </a:br>
            <a:endParaRPr lang="en-IN" dirty="0">
              <a:solidFill>
                <a:srgbClr val="FFFF00"/>
              </a:solidFill>
            </a:endParaRPr>
          </a:p>
        </p:txBody>
      </p:sp>
      <p:sp>
        <p:nvSpPr>
          <p:cNvPr id="3" name="Content Placeholder 2"/>
          <p:cNvSpPr>
            <a:spLocks noGrp="1"/>
          </p:cNvSpPr>
          <p:nvPr>
            <p:ph idx="1"/>
          </p:nvPr>
        </p:nvSpPr>
        <p:spPr>
          <a:xfrm>
            <a:off x="457200" y="1219200"/>
            <a:ext cx="8229600" cy="5105400"/>
          </a:xfrm>
        </p:spPr>
        <p:txBody>
          <a:bodyPr>
            <a:normAutofit fontScale="85000" lnSpcReduction="10000"/>
          </a:bodyPr>
          <a:lstStyle/>
          <a:p>
            <a:r>
              <a:rPr lang="en-IN" b="1" dirty="0" smtClean="0">
                <a:solidFill>
                  <a:schemeClr val="bg1"/>
                </a:solidFill>
              </a:rPr>
              <a:t>In </a:t>
            </a:r>
            <a:r>
              <a:rPr lang="en-IN" b="1" dirty="0" smtClean="0">
                <a:solidFill>
                  <a:schemeClr val="bg1"/>
                </a:solidFill>
              </a:rPr>
              <a:t>2017, the Lord introduced TIP into AOJ. It is rendering free service of 2 hours  in a week to anyone who is in need. AOJ introduced Natural Farming, Teaching handworks to AOJ soldiers in this regard.. </a:t>
            </a:r>
          </a:p>
          <a:p>
            <a:endParaRPr lang="en-IN" b="1" u="sng" dirty="0" smtClean="0">
              <a:solidFill>
                <a:schemeClr val="bg1"/>
              </a:solidFill>
            </a:endParaRPr>
          </a:p>
          <a:p>
            <a:r>
              <a:rPr lang="en-IN" b="1" u="sng" dirty="0" smtClean="0">
                <a:solidFill>
                  <a:schemeClr val="bg1"/>
                </a:solidFill>
              </a:rPr>
              <a:t>1Ti_6:18</a:t>
            </a:r>
            <a:r>
              <a:rPr lang="en-IN" b="1" dirty="0" smtClean="0">
                <a:solidFill>
                  <a:schemeClr val="bg1"/>
                </a:solidFill>
              </a:rPr>
              <a:t>  They are to do good, to be rich in good works, to be generous and ready to share,</a:t>
            </a:r>
          </a:p>
          <a:p>
            <a:r>
              <a:rPr lang="en-IN" b="1" u="sng" dirty="0" smtClean="0">
                <a:solidFill>
                  <a:schemeClr val="bg1"/>
                </a:solidFill>
              </a:rPr>
              <a:t>Tit_2:7</a:t>
            </a:r>
            <a:r>
              <a:rPr lang="en-IN" b="1" dirty="0" smtClean="0">
                <a:solidFill>
                  <a:schemeClr val="bg1"/>
                </a:solidFill>
              </a:rPr>
              <a:t>  Show yourself in all respects to be a model of good works, .............</a:t>
            </a:r>
          </a:p>
          <a:p>
            <a:r>
              <a:rPr lang="en-IN" b="1" u="sng" dirty="0" smtClean="0">
                <a:solidFill>
                  <a:schemeClr val="bg1"/>
                </a:solidFill>
              </a:rPr>
              <a:t>Tit_2:14</a:t>
            </a:r>
            <a:r>
              <a:rPr lang="en-IN" b="1" dirty="0" smtClean="0">
                <a:solidFill>
                  <a:schemeClr val="bg1"/>
                </a:solidFill>
              </a:rPr>
              <a:t>  who gave himself for us to redeem us from all lawlessness and to purify for himself a people for his own possession who are zealous for good works.</a:t>
            </a:r>
          </a:p>
          <a:p>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IN" b="1" dirty="0" smtClean="0">
                <a:solidFill>
                  <a:srgbClr val="FFFF00"/>
                </a:solidFill>
                <a:latin typeface="Arial Narrow" pitchFamily="34" charset="0"/>
              </a:rPr>
              <a:t/>
            </a:r>
            <a:br>
              <a:rPr lang="en-IN" b="1" dirty="0" smtClean="0">
                <a:solidFill>
                  <a:srgbClr val="FFFF00"/>
                </a:solidFill>
                <a:latin typeface="Arial Narrow" pitchFamily="34" charset="0"/>
              </a:rPr>
            </a:br>
            <a:endParaRPr lang="en-IN" dirty="0"/>
          </a:p>
        </p:txBody>
      </p:sp>
      <p:sp>
        <p:nvSpPr>
          <p:cNvPr id="3" name="Content Placeholder 2"/>
          <p:cNvSpPr>
            <a:spLocks noGrp="1"/>
          </p:cNvSpPr>
          <p:nvPr>
            <p:ph idx="1"/>
          </p:nvPr>
        </p:nvSpPr>
        <p:spPr>
          <a:xfrm>
            <a:off x="457200" y="533400"/>
            <a:ext cx="8229600" cy="5592763"/>
          </a:xfrm>
        </p:spPr>
        <p:txBody>
          <a:bodyPr>
            <a:normAutofit fontScale="77500" lnSpcReduction="20000"/>
          </a:bodyPr>
          <a:lstStyle/>
          <a:p>
            <a:pPr>
              <a:buNone/>
            </a:pPr>
            <a:r>
              <a:rPr lang="en-IN" dirty="0" smtClean="0">
                <a:solidFill>
                  <a:schemeClr val="bg1"/>
                </a:solidFill>
              </a:rPr>
              <a:t>Let’s thank God for recruiting us into His Army.</a:t>
            </a:r>
          </a:p>
          <a:p>
            <a:pPr>
              <a:buNone/>
            </a:pPr>
            <a:endParaRPr lang="en-IN" dirty="0" smtClean="0">
              <a:solidFill>
                <a:schemeClr val="bg1"/>
              </a:solidFill>
            </a:endParaRPr>
          </a:p>
          <a:p>
            <a:pPr>
              <a:buNone/>
            </a:pPr>
            <a:r>
              <a:rPr lang="en-IN" dirty="0" smtClean="0">
                <a:solidFill>
                  <a:schemeClr val="bg1"/>
                </a:solidFill>
              </a:rPr>
              <a:t>Today the  </a:t>
            </a:r>
            <a:r>
              <a:rPr lang="en-IN" dirty="0" smtClean="0">
                <a:solidFill>
                  <a:schemeClr val="bg1"/>
                </a:solidFill>
              </a:rPr>
              <a:t>Lord wants to remind us about the </a:t>
            </a:r>
            <a:r>
              <a:rPr lang="en-IN" dirty="0" smtClean="0">
                <a:solidFill>
                  <a:schemeClr val="bg1"/>
                </a:solidFill>
              </a:rPr>
              <a:t>duties of a  </a:t>
            </a:r>
            <a:r>
              <a:rPr lang="en-IN" dirty="0" smtClean="0">
                <a:solidFill>
                  <a:schemeClr val="bg1"/>
                </a:solidFill>
              </a:rPr>
              <a:t>soldier.</a:t>
            </a:r>
          </a:p>
          <a:p>
            <a:pPr>
              <a:buNone/>
            </a:pPr>
            <a:r>
              <a:rPr lang="en-IN" b="1" i="1" dirty="0" smtClean="0">
                <a:solidFill>
                  <a:srgbClr val="FFFF00"/>
                </a:solidFill>
              </a:rPr>
              <a:t>	</a:t>
            </a:r>
            <a:r>
              <a:rPr lang="en-IN" b="1" i="1" dirty="0" smtClean="0">
                <a:solidFill>
                  <a:srgbClr val="FFFF00"/>
                </a:solidFill>
              </a:rPr>
              <a:t>		</a:t>
            </a:r>
            <a:r>
              <a:rPr lang="en-IN" sz="4100" b="1" i="1" dirty="0" smtClean="0">
                <a:solidFill>
                  <a:srgbClr val="FFFF00"/>
                </a:solidFill>
              </a:rPr>
              <a:t> Duties </a:t>
            </a:r>
            <a:r>
              <a:rPr lang="en-IN" sz="4100" b="1" i="1" dirty="0" smtClean="0">
                <a:solidFill>
                  <a:srgbClr val="FFFF00"/>
                </a:solidFill>
              </a:rPr>
              <a:t>of Individual Soldiers</a:t>
            </a:r>
            <a:endParaRPr lang="en-IN" sz="4100" dirty="0" smtClean="0">
              <a:solidFill>
                <a:srgbClr val="FFFF00"/>
              </a:solidFill>
            </a:endParaRPr>
          </a:p>
          <a:p>
            <a:pPr>
              <a:buNone/>
            </a:pPr>
            <a:r>
              <a:rPr lang="en-IN" sz="4100" b="1" i="1" dirty="0" smtClean="0">
                <a:solidFill>
                  <a:srgbClr val="FFFF00"/>
                </a:solidFill>
              </a:rPr>
              <a:t> </a:t>
            </a:r>
            <a:endParaRPr lang="en-IN" sz="4100" dirty="0" smtClean="0">
              <a:solidFill>
                <a:srgbClr val="FFFF00"/>
              </a:solidFill>
            </a:endParaRPr>
          </a:p>
          <a:p>
            <a:pPr>
              <a:buNone/>
            </a:pPr>
            <a:r>
              <a:rPr lang="en-IN" b="1" i="1" dirty="0" smtClean="0">
                <a:solidFill>
                  <a:srgbClr val="FFFF00"/>
                </a:solidFill>
              </a:rPr>
              <a:t>1. Daily prayer for 2.30 hours( Time for securing protection as well as for receiving commands from the Lord)</a:t>
            </a:r>
            <a:endParaRPr lang="en-IN" dirty="0" smtClean="0">
              <a:solidFill>
                <a:srgbClr val="FFFF00"/>
              </a:solidFill>
            </a:endParaRPr>
          </a:p>
          <a:p>
            <a:pPr>
              <a:buNone/>
            </a:pPr>
            <a:r>
              <a:rPr lang="en-IN" b="1" i="1" dirty="0" smtClean="0">
                <a:solidFill>
                  <a:srgbClr val="FFFF00"/>
                </a:solidFill>
              </a:rPr>
              <a:t>2. Attending or Conducting weekly Troop Church </a:t>
            </a:r>
            <a:endParaRPr lang="en-IN" dirty="0" smtClean="0">
              <a:solidFill>
                <a:srgbClr val="FFFF00"/>
              </a:solidFill>
            </a:endParaRPr>
          </a:p>
          <a:p>
            <a:pPr>
              <a:buNone/>
            </a:pPr>
            <a:r>
              <a:rPr lang="en-IN" b="1" i="1" dirty="0" smtClean="0">
                <a:solidFill>
                  <a:srgbClr val="FFFF00"/>
                </a:solidFill>
              </a:rPr>
              <a:t>3. Proclaim the Gospel daily to at least two persons directly or through mail, phone. (Introducing Jesus to two new persons or motivating 2 believers/Christians with the manna verse for the day.)</a:t>
            </a:r>
            <a:endParaRPr lang="en-IN" dirty="0" smtClean="0">
              <a:solidFill>
                <a:srgbClr val="FFFF00"/>
              </a:solidFill>
            </a:endParaRPr>
          </a:p>
          <a:p>
            <a:pPr>
              <a:buNone/>
            </a:pPr>
            <a:r>
              <a:rPr lang="en-IN" b="1" i="1" dirty="0" smtClean="0">
                <a:solidFill>
                  <a:srgbClr val="FFFF00"/>
                </a:solidFill>
              </a:rPr>
              <a:t>4. Start a new troop in 2 months.</a:t>
            </a:r>
            <a:endParaRPr lang="en-IN" dirty="0" smtClean="0">
              <a:solidFill>
                <a:srgbClr val="FFFF00"/>
              </a:solidFill>
            </a:endParaRPr>
          </a:p>
          <a:p>
            <a:pPr>
              <a:buNone/>
            </a:pPr>
            <a:r>
              <a:rPr lang="en-IN" b="1" i="1" dirty="0" smtClean="0">
                <a:solidFill>
                  <a:srgbClr val="FFFF00"/>
                </a:solidFill>
              </a:rPr>
              <a:t>5. Trans India  programme</a:t>
            </a:r>
            <a:endParaRPr lang="en-IN" dirty="0" smtClean="0">
              <a:solidFill>
                <a:srgbClr val="FFFF00"/>
              </a:solidFill>
            </a:endParaRPr>
          </a:p>
          <a:p>
            <a:endParaRPr lang="en-IN" b="1" dirty="0" smtClean="0">
              <a:solidFill>
                <a:schemeClr val="bg1"/>
              </a:solidFill>
              <a:latin typeface="Arial Narrow" pitchFamily="34" charset="0"/>
            </a:endParaRPr>
          </a:p>
          <a:p>
            <a:pPr lvl="0">
              <a:buNone/>
            </a:pPr>
            <a:endParaRPr lang="en-IN" b="1" dirty="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26163"/>
          </a:xfrm>
        </p:spPr>
        <p:txBody>
          <a:bodyPr>
            <a:normAutofit fontScale="92500" lnSpcReduction="10000"/>
          </a:bodyPr>
          <a:lstStyle/>
          <a:p>
            <a:pPr>
              <a:buNone/>
            </a:pPr>
            <a:r>
              <a:rPr lang="en-IN" b="1" i="1" dirty="0" smtClean="0">
                <a:solidFill>
                  <a:schemeClr val="bg1"/>
                </a:solidFill>
              </a:rPr>
              <a:t>			</a:t>
            </a:r>
            <a:r>
              <a:rPr lang="en-IN" b="1" i="1" dirty="0" smtClean="0">
                <a:solidFill>
                  <a:srgbClr val="FFFF00"/>
                </a:solidFill>
              </a:rPr>
              <a:t>1.  </a:t>
            </a:r>
            <a:r>
              <a:rPr lang="en-IN" b="1" i="1" dirty="0" smtClean="0">
                <a:solidFill>
                  <a:srgbClr val="FFFF00"/>
                </a:solidFill>
              </a:rPr>
              <a:t>Daily Prayer for 2.30 hours </a:t>
            </a:r>
            <a:endParaRPr lang="en-IN" dirty="0" smtClean="0">
              <a:solidFill>
                <a:srgbClr val="FFFF00"/>
              </a:solidFill>
            </a:endParaRPr>
          </a:p>
          <a:p>
            <a:r>
              <a:rPr lang="en-IN" dirty="0" smtClean="0">
                <a:solidFill>
                  <a:schemeClr val="bg1"/>
                </a:solidFill>
              </a:rPr>
              <a:t>The </a:t>
            </a:r>
            <a:r>
              <a:rPr lang="en-IN" dirty="0" smtClean="0">
                <a:solidFill>
                  <a:schemeClr val="bg1"/>
                </a:solidFill>
              </a:rPr>
              <a:t>first duty of  </a:t>
            </a:r>
            <a:r>
              <a:rPr lang="en-IN" dirty="0" smtClean="0">
                <a:solidFill>
                  <a:schemeClr val="bg1"/>
                </a:solidFill>
              </a:rPr>
              <a:t>an AOJ soldier is </a:t>
            </a:r>
            <a:r>
              <a:rPr lang="en-IN" dirty="0" smtClean="0">
                <a:solidFill>
                  <a:schemeClr val="bg1"/>
                </a:solidFill>
              </a:rPr>
              <a:t>giving the Lord the </a:t>
            </a:r>
            <a:r>
              <a:rPr lang="en-IN" dirty="0" smtClean="0">
                <a:solidFill>
                  <a:schemeClr val="bg1"/>
                </a:solidFill>
              </a:rPr>
              <a:t>tithe of their time. The Lord  grant  us every day 24   hours of time. </a:t>
            </a:r>
            <a:r>
              <a:rPr lang="en-IN" dirty="0" smtClean="0">
                <a:solidFill>
                  <a:schemeClr val="bg1"/>
                </a:solidFill>
              </a:rPr>
              <a:t>Tithe </a:t>
            </a:r>
            <a:r>
              <a:rPr lang="en-IN" dirty="0" smtClean="0">
                <a:solidFill>
                  <a:schemeClr val="bg1"/>
                </a:solidFill>
              </a:rPr>
              <a:t>of  24 hours is 21/2 hours</a:t>
            </a:r>
            <a:r>
              <a:rPr lang="en-IN" dirty="0" smtClean="0">
                <a:solidFill>
                  <a:schemeClr val="bg1"/>
                </a:solidFill>
              </a:rPr>
              <a:t>.</a:t>
            </a:r>
          </a:p>
          <a:p>
            <a:r>
              <a:rPr lang="en-IN" dirty="0" smtClean="0">
                <a:solidFill>
                  <a:schemeClr val="bg1"/>
                </a:solidFill>
              </a:rPr>
              <a:t> </a:t>
            </a:r>
            <a:r>
              <a:rPr lang="en-IN" dirty="0" smtClean="0">
                <a:solidFill>
                  <a:schemeClr val="bg1"/>
                </a:solidFill>
              </a:rPr>
              <a:t>Each soldier,  according to their  availability of time,  can include or exclude family prayer, Morning worship in it. Those who can exclude the above from their personal prayer </a:t>
            </a:r>
            <a:r>
              <a:rPr lang="en-IN" dirty="0" smtClean="0">
                <a:solidFill>
                  <a:schemeClr val="bg1"/>
                </a:solidFill>
              </a:rPr>
              <a:t>of 24 hours will </a:t>
            </a:r>
            <a:r>
              <a:rPr lang="en-IN" dirty="0" smtClean="0">
                <a:solidFill>
                  <a:schemeClr val="bg1"/>
                </a:solidFill>
              </a:rPr>
              <a:t>establish a close walk with God to the extent that they will </a:t>
            </a:r>
            <a:r>
              <a:rPr lang="en-IN" dirty="0" smtClean="0">
                <a:solidFill>
                  <a:schemeClr val="bg1"/>
                </a:solidFill>
              </a:rPr>
              <a:t> </a:t>
            </a:r>
            <a:r>
              <a:rPr lang="en-IN" dirty="0" smtClean="0">
                <a:solidFill>
                  <a:schemeClr val="bg1"/>
                </a:solidFill>
              </a:rPr>
              <a:t>hear the voice of God </a:t>
            </a:r>
            <a:r>
              <a:rPr lang="en-IN" dirty="0" smtClean="0">
                <a:solidFill>
                  <a:schemeClr val="bg1"/>
                </a:solidFill>
              </a:rPr>
              <a:t>regularly,  </a:t>
            </a:r>
            <a:r>
              <a:rPr lang="en-IN" dirty="0" smtClean="0">
                <a:solidFill>
                  <a:schemeClr val="bg1"/>
                </a:solidFill>
              </a:rPr>
              <a:t>will be able to discern God’s will in small or great matters. They will be able to guide others also in the Lord. </a:t>
            </a:r>
          </a:p>
          <a:p>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304800"/>
            <a:ext cx="8763000" cy="5867400"/>
          </a:xfrm>
        </p:spPr>
        <p:txBody>
          <a:bodyPr>
            <a:noAutofit/>
          </a:bodyPr>
          <a:lstStyle/>
          <a:p>
            <a:pPr algn="l"/>
            <a:r>
              <a:rPr lang="en-IN" sz="3200" b="1" i="1" dirty="0" smtClean="0">
                <a:solidFill>
                  <a:srgbClr val="FFFF00"/>
                </a:solidFill>
              </a:rPr>
              <a:t/>
            </a:r>
            <a:br>
              <a:rPr lang="en-IN" sz="3200" b="1" i="1" dirty="0" smtClean="0">
                <a:solidFill>
                  <a:srgbClr val="FFFF00"/>
                </a:solidFill>
              </a:rPr>
            </a:br>
            <a:r>
              <a:rPr lang="en-IN" sz="3200" b="1" i="1" dirty="0" smtClean="0">
                <a:solidFill>
                  <a:srgbClr val="FFFF00"/>
                </a:solidFill>
              </a:rPr>
              <a:t/>
            </a:r>
            <a:br>
              <a:rPr lang="en-IN" sz="3200" b="1" i="1" dirty="0" smtClean="0">
                <a:solidFill>
                  <a:srgbClr val="FFFF00"/>
                </a:solidFill>
              </a:rPr>
            </a:br>
            <a:r>
              <a:rPr lang="en-IN" sz="3200" b="1" i="1" dirty="0" smtClean="0">
                <a:solidFill>
                  <a:srgbClr val="FFFF00"/>
                </a:solidFill>
              </a:rPr>
              <a:t>2</a:t>
            </a:r>
            <a:r>
              <a:rPr lang="en-IN" sz="3200" b="1" i="1" dirty="0" smtClean="0">
                <a:solidFill>
                  <a:srgbClr val="FFFF00"/>
                </a:solidFill>
              </a:rPr>
              <a:t>. Attending or Conducting weekly Troop Church </a:t>
            </a:r>
            <a:r>
              <a:rPr lang="en-IN" sz="3200" dirty="0" smtClean="0">
                <a:solidFill>
                  <a:srgbClr val="FFFF00"/>
                </a:solidFill>
              </a:rPr>
              <a:t/>
            </a:r>
            <a:br>
              <a:rPr lang="en-IN" sz="3200" dirty="0" smtClean="0">
                <a:solidFill>
                  <a:srgbClr val="FFFF00"/>
                </a:solidFill>
              </a:rPr>
            </a:br>
            <a:r>
              <a:rPr lang="en-IN" sz="2800" dirty="0" smtClean="0">
                <a:solidFill>
                  <a:schemeClr val="bg1"/>
                </a:solidFill>
              </a:rPr>
              <a:t/>
            </a:r>
            <a:br>
              <a:rPr lang="en-IN" sz="2800" dirty="0" smtClean="0">
                <a:solidFill>
                  <a:schemeClr val="bg1"/>
                </a:solidFill>
              </a:rPr>
            </a:br>
            <a:r>
              <a:rPr lang="en-IN" sz="3200" b="1" dirty="0" smtClean="0">
                <a:solidFill>
                  <a:schemeClr val="bg1"/>
                </a:solidFill>
              </a:rPr>
              <a:t>It </a:t>
            </a:r>
            <a:r>
              <a:rPr lang="en-IN" sz="3200" b="1" dirty="0" smtClean="0">
                <a:solidFill>
                  <a:schemeClr val="bg1"/>
                </a:solidFill>
              </a:rPr>
              <a:t>is mandatory that all soldiers should attend Troop Church once a week. After attending Troop Church for 2 months, a soldier will be equipped to start a new Troop Church normally. </a:t>
            </a:r>
            <a:r>
              <a:rPr lang="en-IN" sz="3200" b="1" dirty="0" smtClean="0">
                <a:solidFill>
                  <a:schemeClr val="bg1"/>
                </a:solidFill>
              </a:rPr>
              <a:t/>
            </a:r>
            <a:br>
              <a:rPr lang="en-IN" sz="3200" b="1" dirty="0" smtClean="0">
                <a:solidFill>
                  <a:schemeClr val="bg1"/>
                </a:solidFill>
              </a:rPr>
            </a:br>
            <a:r>
              <a:rPr lang="en-IN" sz="3200" b="1" dirty="0" smtClean="0">
                <a:solidFill>
                  <a:schemeClr val="bg1"/>
                </a:solidFill>
              </a:rPr>
              <a:t/>
            </a:r>
            <a:br>
              <a:rPr lang="en-IN" sz="3200" b="1" dirty="0" smtClean="0">
                <a:solidFill>
                  <a:schemeClr val="bg1"/>
                </a:solidFill>
              </a:rPr>
            </a:br>
            <a:r>
              <a:rPr lang="en-IN" sz="3200" b="1" dirty="0" smtClean="0">
                <a:solidFill>
                  <a:schemeClr val="bg1"/>
                </a:solidFill>
              </a:rPr>
              <a:t>If </a:t>
            </a:r>
            <a:r>
              <a:rPr lang="en-IN" sz="3200" b="1" dirty="0" smtClean="0">
                <a:solidFill>
                  <a:schemeClr val="bg1"/>
                </a:solidFill>
              </a:rPr>
              <a:t>they are not, it is </a:t>
            </a:r>
            <a:r>
              <a:rPr lang="en-IN" sz="3200" b="1" dirty="0" smtClean="0">
                <a:solidFill>
                  <a:schemeClr val="bg1"/>
                </a:solidFill>
              </a:rPr>
              <a:t>an abnormal situation and </a:t>
            </a:r>
            <a:r>
              <a:rPr lang="en-IN" sz="3200" b="1" dirty="0" smtClean="0">
                <a:solidFill>
                  <a:schemeClr val="bg1"/>
                </a:solidFill>
              </a:rPr>
              <a:t>the Troop </a:t>
            </a:r>
            <a:r>
              <a:rPr lang="en-IN" sz="3200" b="1" dirty="0" smtClean="0">
                <a:solidFill>
                  <a:schemeClr val="bg1"/>
                </a:solidFill>
              </a:rPr>
              <a:t>Leader </a:t>
            </a:r>
            <a:r>
              <a:rPr lang="en-IN" sz="3200" b="1" dirty="0" smtClean="0">
                <a:solidFill>
                  <a:schemeClr val="bg1"/>
                </a:solidFill>
              </a:rPr>
              <a:t>should </a:t>
            </a:r>
            <a:r>
              <a:rPr lang="en-IN" sz="3200" b="1" dirty="0" smtClean="0">
                <a:solidFill>
                  <a:schemeClr val="bg1"/>
                </a:solidFill>
              </a:rPr>
              <a:t> sort </a:t>
            </a:r>
            <a:r>
              <a:rPr lang="en-IN" sz="3200" b="1" dirty="0" smtClean="0">
                <a:solidFill>
                  <a:schemeClr val="bg1"/>
                </a:solidFill>
              </a:rPr>
              <a:t>out </a:t>
            </a:r>
            <a:r>
              <a:rPr lang="en-IN" sz="3200" b="1" dirty="0" smtClean="0">
                <a:solidFill>
                  <a:schemeClr val="bg1"/>
                </a:solidFill>
              </a:rPr>
              <a:t>the </a:t>
            </a:r>
            <a:r>
              <a:rPr lang="en-IN" sz="3200" b="1" dirty="0" smtClean="0">
                <a:solidFill>
                  <a:schemeClr val="bg1"/>
                </a:solidFill>
              </a:rPr>
              <a:t>reason </a:t>
            </a:r>
            <a:r>
              <a:rPr lang="en-IN" sz="3200" b="1" dirty="0" smtClean="0">
                <a:solidFill>
                  <a:schemeClr val="bg1"/>
                </a:solidFill>
              </a:rPr>
              <a:t>in </a:t>
            </a:r>
            <a:r>
              <a:rPr lang="en-IN" sz="3200" b="1" dirty="0" smtClean="0">
                <a:solidFill>
                  <a:schemeClr val="bg1"/>
                </a:solidFill>
              </a:rPr>
              <a:t>a very delicate </a:t>
            </a:r>
            <a:r>
              <a:rPr lang="en-IN" sz="3200" b="1" dirty="0" smtClean="0">
                <a:solidFill>
                  <a:schemeClr val="bg1"/>
                </a:solidFill>
              </a:rPr>
              <a:t>way. </a:t>
            </a:r>
            <a:br>
              <a:rPr lang="en-IN" sz="3200" b="1" dirty="0" smtClean="0">
                <a:solidFill>
                  <a:schemeClr val="bg1"/>
                </a:solidFill>
              </a:rPr>
            </a:br>
            <a:r>
              <a:rPr lang="en-IN" sz="2800" b="1" dirty="0" smtClean="0">
                <a:solidFill>
                  <a:schemeClr val="bg1"/>
                </a:solidFill>
              </a:rPr>
              <a:t/>
            </a:r>
            <a:br>
              <a:rPr lang="en-IN" sz="2800" b="1" dirty="0" smtClean="0">
                <a:solidFill>
                  <a:schemeClr val="bg1"/>
                </a:solidFill>
              </a:rPr>
            </a:br>
            <a:r>
              <a:rPr lang="en-IN" sz="2800" b="1" dirty="0" smtClean="0">
                <a:solidFill>
                  <a:schemeClr val="bg1"/>
                </a:solidFill>
              </a:rPr>
              <a:t>	</a:t>
            </a:r>
            <a:r>
              <a:rPr lang="en-IN" sz="2800" dirty="0" smtClean="0"/>
              <a:t/>
            </a:r>
            <a:br>
              <a:rPr lang="en-IN" sz="2800" dirty="0" smtClean="0"/>
            </a:br>
            <a:r>
              <a:rPr lang="en-IN" sz="2800" dirty="0" smtClean="0"/>
              <a:t/>
            </a:r>
            <a:br>
              <a:rPr lang="en-IN" sz="2800" dirty="0" smtClean="0"/>
            </a:br>
            <a:r>
              <a:rPr lang="en-IN" sz="2800" b="1" dirty="0" smtClean="0">
                <a:solidFill>
                  <a:schemeClr val="bg1"/>
                </a:solidFill>
              </a:rPr>
              <a:t/>
            </a:r>
            <a:br>
              <a:rPr lang="en-IN" sz="2800" b="1" dirty="0" smtClean="0">
                <a:solidFill>
                  <a:schemeClr val="bg1"/>
                </a:solidFill>
              </a:rPr>
            </a:br>
            <a:r>
              <a:rPr lang="en-IN" sz="2800" b="1" dirty="0" smtClean="0">
                <a:solidFill>
                  <a:schemeClr val="bg1"/>
                </a:solidFill>
              </a:rPr>
              <a:t/>
            </a:r>
            <a:br>
              <a:rPr lang="en-IN" sz="2800" b="1" dirty="0" smtClean="0">
                <a:solidFill>
                  <a:schemeClr val="bg1"/>
                </a:solidFill>
              </a:rPr>
            </a:br>
            <a:endParaRPr lang="en-IN" sz="3200" b="1" dirty="0">
              <a:solidFill>
                <a:schemeClr val="bg1"/>
              </a:solidFill>
            </a:endParaRPr>
          </a:p>
        </p:txBody>
      </p:sp>
      <p:sp>
        <p:nvSpPr>
          <p:cNvPr id="13313" name="Rectangle 1"/>
          <p:cNvSpPr>
            <a:spLocks noGrp="1" noChangeArrowheads="1"/>
          </p:cNvSpPr>
          <p:nvPr>
            <p:ph idx="1"/>
          </p:nvPr>
        </p:nvSpPr>
        <p:spPr bwMode="auto">
          <a:xfrm flipV="1">
            <a:off x="457200" y="5672128"/>
            <a:ext cx="82296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indent="0" fontAlgn="base">
              <a:spcBef>
                <a:spcPct val="0"/>
              </a:spcBef>
              <a:spcAft>
                <a:spcPct val="0"/>
              </a:spcAft>
              <a:buNone/>
            </a:pPr>
            <a:endParaRPr lang="en-IN" sz="2800" b="1" dirty="0" smtClean="0">
              <a:solidFill>
                <a:schemeClr val="bg1"/>
              </a:solidFill>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800" b="1" dirty="0" smtClean="0">
              <a:solidFill>
                <a:schemeClr val="bg1"/>
              </a:solidFill>
              <a:latin typeface="Arial Narrow" pitchFamily="34"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IN" b="1" dirty="0" smtClean="0">
                <a:solidFill>
                  <a:srgbClr val="FFFF00"/>
                </a:solidFill>
              </a:rPr>
              <a:t>The following can be the reasons</a:t>
            </a:r>
            <a:r>
              <a:rPr lang="en-IN" b="1" dirty="0" smtClean="0">
                <a:solidFill>
                  <a:srgbClr val="FFFF00"/>
                </a:solidFill>
              </a:rPr>
              <a:t>.</a:t>
            </a:r>
          </a:p>
          <a:p>
            <a:pPr>
              <a:buNone/>
            </a:pPr>
            <a:r>
              <a:rPr lang="en-IN" b="1" dirty="0" smtClean="0">
                <a:solidFill>
                  <a:schemeClr val="bg1"/>
                </a:solidFill>
              </a:rPr>
              <a:t/>
            </a:r>
            <a:br>
              <a:rPr lang="en-IN" b="1" dirty="0" smtClean="0">
                <a:solidFill>
                  <a:schemeClr val="bg1"/>
                </a:solidFill>
              </a:rPr>
            </a:br>
            <a:r>
              <a:rPr lang="en-IN" b="1" dirty="0" smtClean="0">
                <a:solidFill>
                  <a:schemeClr val="bg1"/>
                </a:solidFill>
              </a:rPr>
              <a:t>	A. Bondage with </a:t>
            </a:r>
            <a:r>
              <a:rPr lang="en-IN" b="1" dirty="0" smtClean="0">
                <a:solidFill>
                  <a:schemeClr val="bg1"/>
                </a:solidFill>
              </a:rPr>
              <a:t>a  </a:t>
            </a:r>
            <a:r>
              <a:rPr lang="en-IN" b="1" dirty="0" smtClean="0">
                <a:solidFill>
                  <a:schemeClr val="bg1"/>
                </a:solidFill>
              </a:rPr>
              <a:t>traditional </a:t>
            </a:r>
            <a:r>
              <a:rPr lang="en-IN" b="1" dirty="0" smtClean="0">
                <a:solidFill>
                  <a:schemeClr val="bg1"/>
                </a:solidFill>
              </a:rPr>
              <a:t>Church</a:t>
            </a:r>
            <a:r>
              <a:rPr lang="en-IN" b="1" dirty="0" smtClean="0">
                <a:solidFill>
                  <a:schemeClr val="bg1"/>
                </a:solidFill>
              </a:rPr>
              <a:t/>
            </a:r>
            <a:br>
              <a:rPr lang="en-IN" b="1" dirty="0" smtClean="0">
                <a:solidFill>
                  <a:schemeClr val="bg1"/>
                </a:solidFill>
              </a:rPr>
            </a:br>
            <a:r>
              <a:rPr lang="en-IN" b="1" dirty="0" smtClean="0">
                <a:solidFill>
                  <a:schemeClr val="bg1"/>
                </a:solidFill>
              </a:rPr>
              <a:t>	B. Lack of freedom </a:t>
            </a:r>
            <a:br>
              <a:rPr lang="en-IN" b="1" dirty="0" smtClean="0">
                <a:solidFill>
                  <a:schemeClr val="bg1"/>
                </a:solidFill>
              </a:rPr>
            </a:br>
            <a:r>
              <a:rPr lang="en-IN" b="1" dirty="0" smtClean="0">
                <a:solidFill>
                  <a:schemeClr val="bg1"/>
                </a:solidFill>
              </a:rPr>
              <a:t>	C. Inability to take decision</a:t>
            </a:r>
            <a:br>
              <a:rPr lang="en-IN" b="1" dirty="0" smtClean="0">
                <a:solidFill>
                  <a:schemeClr val="bg1"/>
                </a:solidFill>
              </a:rPr>
            </a:br>
            <a:r>
              <a:rPr lang="en-IN" b="1" dirty="0" smtClean="0">
                <a:solidFill>
                  <a:schemeClr val="bg1"/>
                </a:solidFill>
              </a:rPr>
              <a:t>	D. Yet to get deliverance  or healing from </a:t>
            </a:r>
            <a:r>
              <a:rPr lang="en-IN" b="1" dirty="0" smtClean="0">
                <a:solidFill>
                  <a:schemeClr val="bg1"/>
                </a:solidFill>
              </a:rPr>
              <a:t>		the past wounds </a:t>
            </a:r>
            <a:r>
              <a:rPr lang="en-IN" b="1" dirty="0" smtClean="0">
                <a:solidFill>
                  <a:schemeClr val="bg1"/>
                </a:solidFill>
              </a:rPr>
              <a:t>	</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r>
              <a:rPr lang="en-IN" b="1" dirty="0" smtClean="0">
                <a:solidFill>
                  <a:schemeClr val="bg1"/>
                </a:solidFill>
              </a:rPr>
              <a:t>The Leader of the Troop should take it as a sensitive issue because this soul is still under bondage. </a:t>
            </a:r>
            <a:endParaRPr lang="en-IN" b="1" dirty="0" smtClean="0">
              <a:solidFill>
                <a:schemeClr val="bg1"/>
              </a:solidFill>
            </a:endParaRPr>
          </a:p>
          <a:p>
            <a:r>
              <a:rPr lang="en-IN" b="1" dirty="0" smtClean="0">
                <a:solidFill>
                  <a:schemeClr val="bg1"/>
                </a:solidFill>
              </a:rPr>
              <a:t>The </a:t>
            </a:r>
            <a:r>
              <a:rPr lang="en-IN" b="1" dirty="0" smtClean="0">
                <a:solidFill>
                  <a:schemeClr val="bg1"/>
                </a:solidFill>
              </a:rPr>
              <a:t>vessel is not empty or cleansed and hence </a:t>
            </a:r>
            <a:r>
              <a:rPr lang="en-IN" b="1" dirty="0" err="1" smtClean="0">
                <a:solidFill>
                  <a:schemeClr val="bg1"/>
                </a:solidFill>
              </a:rPr>
              <a:t>Jn</a:t>
            </a:r>
            <a:r>
              <a:rPr lang="en-IN" b="1" dirty="0" smtClean="0">
                <a:solidFill>
                  <a:schemeClr val="bg1"/>
                </a:solidFill>
              </a:rPr>
              <a:t> 4:14 </a:t>
            </a:r>
            <a:r>
              <a:rPr lang="en-IN" b="1" dirty="0" smtClean="0">
                <a:solidFill>
                  <a:schemeClr val="bg1"/>
                </a:solidFill>
              </a:rPr>
              <a:t>spring of water could not flow out of them. </a:t>
            </a:r>
          </a:p>
          <a:p>
            <a:r>
              <a:rPr lang="en-IN" b="1" dirty="0" smtClean="0">
                <a:solidFill>
                  <a:schemeClr val="bg1"/>
                </a:solidFill>
              </a:rPr>
              <a:t> </a:t>
            </a:r>
            <a:r>
              <a:rPr lang="en-IN" b="1" dirty="0" smtClean="0">
                <a:solidFill>
                  <a:schemeClr val="bg1"/>
                </a:solidFill>
              </a:rPr>
              <a:t>For one more month the leader has to work with this soul. This should be </a:t>
            </a:r>
            <a:r>
              <a:rPr lang="en-IN" b="1" dirty="0" smtClean="0">
                <a:solidFill>
                  <a:schemeClr val="bg1"/>
                </a:solidFill>
              </a:rPr>
              <a:t>an exceptional </a:t>
            </a:r>
            <a:r>
              <a:rPr lang="en-IN" b="1" dirty="0" smtClean="0">
                <a:solidFill>
                  <a:schemeClr val="bg1"/>
                </a:solidFill>
              </a:rPr>
              <a:t>case. </a:t>
            </a:r>
            <a:r>
              <a:rPr lang="en-IN" b="1" dirty="0" smtClean="0">
                <a:solidFill>
                  <a:schemeClr val="bg1"/>
                </a:solidFill>
              </a:rPr>
              <a:t>Normally  </a:t>
            </a:r>
            <a:r>
              <a:rPr lang="en-IN" b="1" dirty="0" smtClean="0">
                <a:solidFill>
                  <a:schemeClr val="bg1"/>
                </a:solidFill>
              </a:rPr>
              <a:t>the Soldiers should start searching for  their new  troop members from  4</a:t>
            </a:r>
            <a:r>
              <a:rPr lang="en-IN" b="1" baseline="30000" dirty="0" smtClean="0">
                <a:solidFill>
                  <a:schemeClr val="bg1"/>
                </a:solidFill>
              </a:rPr>
              <a:t>th</a:t>
            </a:r>
            <a:r>
              <a:rPr lang="en-IN" b="1" dirty="0" smtClean="0">
                <a:solidFill>
                  <a:schemeClr val="bg1"/>
                </a:solidFill>
              </a:rPr>
              <a:t> week onwards.</a:t>
            </a:r>
          </a:p>
          <a:p>
            <a:endParaRPr lang="en-IN" dirty="0" smtClean="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229600" cy="5943600"/>
          </a:xfrm>
        </p:spPr>
        <p:txBody>
          <a:bodyPr>
            <a:normAutofit fontScale="92500" lnSpcReduction="20000"/>
          </a:bodyPr>
          <a:lstStyle/>
          <a:p>
            <a:r>
              <a:rPr lang="en-IN" b="1" i="1" dirty="0" smtClean="0">
                <a:solidFill>
                  <a:srgbClr val="FFFF00"/>
                </a:solidFill>
              </a:rPr>
              <a:t>3. Proclaim the Gospel daily to at least two persons directly or through mail, phone. (Introducing Jesus to two new persons or motivating 2 believers/Christians with the manna verse for the day.)</a:t>
            </a:r>
            <a:endParaRPr lang="en-IN" dirty="0" smtClean="0">
              <a:solidFill>
                <a:srgbClr val="FFFF00"/>
              </a:solidFill>
            </a:endParaRPr>
          </a:p>
          <a:p>
            <a:r>
              <a:rPr lang="en-IN" b="1" dirty="0" smtClean="0">
                <a:solidFill>
                  <a:schemeClr val="bg1"/>
                </a:solidFill>
              </a:rPr>
              <a:t>On 6</a:t>
            </a:r>
            <a:r>
              <a:rPr lang="en-IN" b="1" baseline="30000" dirty="0" smtClean="0">
                <a:solidFill>
                  <a:schemeClr val="bg1"/>
                </a:solidFill>
              </a:rPr>
              <a:t>th</a:t>
            </a:r>
            <a:r>
              <a:rPr lang="en-IN" b="1" dirty="0" smtClean="0">
                <a:solidFill>
                  <a:schemeClr val="bg1"/>
                </a:solidFill>
              </a:rPr>
              <a:t> </a:t>
            </a:r>
            <a:r>
              <a:rPr lang="en-IN" b="1" dirty="0" smtClean="0">
                <a:solidFill>
                  <a:schemeClr val="bg1"/>
                </a:solidFill>
              </a:rPr>
              <a:t>June 2021,  </a:t>
            </a:r>
            <a:r>
              <a:rPr lang="en-IN" b="1" dirty="0" smtClean="0">
                <a:solidFill>
                  <a:schemeClr val="bg1"/>
                </a:solidFill>
              </a:rPr>
              <a:t>the Lord spoke to me on this and made me examine whether I go by </a:t>
            </a:r>
            <a:r>
              <a:rPr lang="en-IN" b="1" dirty="0" smtClean="0">
                <a:solidFill>
                  <a:schemeClr val="bg1"/>
                </a:solidFill>
              </a:rPr>
              <a:t>this rule.  </a:t>
            </a:r>
            <a:r>
              <a:rPr lang="en-IN" b="1" dirty="0" smtClean="0">
                <a:solidFill>
                  <a:schemeClr val="bg1"/>
                </a:solidFill>
              </a:rPr>
              <a:t>I felt a kind of urge of proclaiming it in the air so that it will reach all the soldiers. Same day during our prayer at night, through Sr. </a:t>
            </a:r>
            <a:r>
              <a:rPr lang="en-IN" b="1" dirty="0" err="1" smtClean="0">
                <a:solidFill>
                  <a:schemeClr val="bg1"/>
                </a:solidFill>
              </a:rPr>
              <a:t>Leema</a:t>
            </a:r>
            <a:r>
              <a:rPr lang="en-IN" b="1" dirty="0" smtClean="0">
                <a:solidFill>
                  <a:schemeClr val="bg1"/>
                </a:solidFill>
              </a:rPr>
              <a:t> Rose the Lord spoke the same </a:t>
            </a:r>
            <a:r>
              <a:rPr lang="en-IN" b="1" dirty="0" smtClean="0">
                <a:solidFill>
                  <a:schemeClr val="bg1"/>
                </a:solidFill>
              </a:rPr>
              <a:t>thing. </a:t>
            </a:r>
            <a:r>
              <a:rPr lang="en-IN" b="1" dirty="0" smtClean="0">
                <a:solidFill>
                  <a:schemeClr val="bg1"/>
                </a:solidFill>
              </a:rPr>
              <a:t>She insisted on conveying this to the AOJ soldiers. Next day 7</a:t>
            </a:r>
            <a:r>
              <a:rPr lang="en-IN" b="1" baseline="30000" dirty="0" smtClean="0">
                <a:solidFill>
                  <a:schemeClr val="bg1"/>
                </a:solidFill>
              </a:rPr>
              <a:t>th</a:t>
            </a:r>
            <a:r>
              <a:rPr lang="en-IN" b="1" dirty="0" smtClean="0">
                <a:solidFill>
                  <a:schemeClr val="bg1"/>
                </a:solidFill>
              </a:rPr>
              <a:t>, I shared this in my morning </a:t>
            </a:r>
            <a:r>
              <a:rPr lang="en-IN" b="1" dirty="0" smtClean="0">
                <a:solidFill>
                  <a:schemeClr val="bg1"/>
                </a:solidFill>
              </a:rPr>
              <a:t>message &amp; came to know that a few soldiers immediately  ventured into this.  Glory be to God.</a:t>
            </a:r>
            <a:endParaRPr lang="en-IN" b="1" dirty="0" smtClean="0">
              <a:solidFill>
                <a:schemeClr val="bg1"/>
              </a:solidFill>
            </a:endParaRPr>
          </a:p>
          <a:p>
            <a:endParaRPr lang="en-IN" dirty="0" smtClean="0">
              <a:solidFill>
                <a:schemeClr val="bg1"/>
              </a:solidFill>
            </a:endParaRPr>
          </a:p>
          <a:p>
            <a:pPr>
              <a:buNone/>
            </a:pPr>
            <a:endParaRPr lang="en-IN"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381000"/>
            <a:ext cx="8305800" cy="6324600"/>
          </a:xfrm>
        </p:spPr>
        <p:txBody>
          <a:bodyPr>
            <a:noAutofit/>
          </a:bodyPr>
          <a:lstStyle/>
          <a:p>
            <a:pPr algn="l"/>
            <a:r>
              <a:rPr lang="en-IN" sz="2800" b="1" dirty="0" smtClean="0">
                <a:solidFill>
                  <a:schemeClr val="bg1"/>
                </a:solidFill>
              </a:rPr>
              <a:t>Dear Soldiers,</a:t>
            </a:r>
            <a:br>
              <a:rPr lang="en-IN" sz="2800" b="1" dirty="0" smtClean="0">
                <a:solidFill>
                  <a:schemeClr val="bg1"/>
                </a:solidFill>
              </a:rPr>
            </a:br>
            <a:r>
              <a:rPr lang="en-IN" sz="2800" b="1" dirty="0" smtClean="0">
                <a:solidFill>
                  <a:schemeClr val="bg1"/>
                </a:solidFill>
              </a:rPr>
              <a:t/>
            </a:r>
            <a:br>
              <a:rPr lang="en-IN" sz="2800" b="1" dirty="0" smtClean="0">
                <a:solidFill>
                  <a:schemeClr val="bg1"/>
                </a:solidFill>
              </a:rPr>
            </a:br>
            <a:r>
              <a:rPr lang="en-IN" sz="2800" b="1" dirty="0" smtClean="0">
                <a:solidFill>
                  <a:schemeClr val="bg1"/>
                </a:solidFill>
              </a:rPr>
              <a:t> This </a:t>
            </a:r>
            <a:r>
              <a:rPr lang="en-IN" sz="2800" b="1" dirty="0" smtClean="0">
                <a:solidFill>
                  <a:schemeClr val="bg1"/>
                </a:solidFill>
              </a:rPr>
              <a:t>is based on the Great Commission </a:t>
            </a:r>
            <a:r>
              <a:rPr lang="en-IN" sz="2800" b="1" dirty="0" smtClean="0">
                <a:solidFill>
                  <a:schemeClr val="bg1"/>
                </a:solidFill>
              </a:rPr>
              <a:t/>
            </a:r>
            <a:br>
              <a:rPr lang="en-IN" sz="2800" b="1" dirty="0" smtClean="0">
                <a:solidFill>
                  <a:schemeClr val="bg1"/>
                </a:solidFill>
              </a:rPr>
            </a:br>
            <a:r>
              <a:rPr lang="en-IN" sz="2800" b="1" dirty="0" smtClean="0">
                <a:solidFill>
                  <a:schemeClr val="bg1"/>
                </a:solidFill>
              </a:rPr>
              <a:t/>
            </a:r>
            <a:br>
              <a:rPr lang="en-IN" sz="2800" b="1" dirty="0" smtClean="0">
                <a:solidFill>
                  <a:schemeClr val="bg1"/>
                </a:solidFill>
              </a:rPr>
            </a:br>
            <a:r>
              <a:rPr lang="en-IN" sz="3200" b="1" dirty="0" smtClean="0">
                <a:solidFill>
                  <a:srgbClr val="FFFF00"/>
                </a:solidFill>
              </a:rPr>
              <a:t>“Mat 28:19-20  Go therefore and make disciples of all nations, baptizing them in the name of the Father and of the Son and of the Holy Spirit,  teaching them to observe all that I have commanded you. And behold, I am with you always, to the end of the age.” </a:t>
            </a:r>
            <a:r>
              <a:rPr lang="en-IN" sz="3200" b="1" dirty="0" smtClean="0">
                <a:solidFill>
                  <a:schemeClr val="bg1"/>
                </a:solidFill>
              </a:rPr>
              <a:t/>
            </a:r>
            <a:br>
              <a:rPr lang="en-IN" sz="3200" b="1" dirty="0" smtClean="0">
                <a:solidFill>
                  <a:schemeClr val="bg1"/>
                </a:solidFill>
              </a:rPr>
            </a:br>
            <a:r>
              <a:rPr lang="en-IN" sz="4000" b="1" dirty="0" smtClean="0">
                <a:solidFill>
                  <a:schemeClr val="bg1"/>
                </a:solidFill>
              </a:rPr>
              <a:t/>
            </a:r>
            <a:br>
              <a:rPr lang="en-IN" sz="4000" b="1" dirty="0" smtClean="0">
                <a:solidFill>
                  <a:schemeClr val="bg1"/>
                </a:solidFill>
              </a:rPr>
            </a:br>
            <a:r>
              <a:rPr lang="en-IN" sz="2400" dirty="0" smtClean="0">
                <a:solidFill>
                  <a:schemeClr val="bg1"/>
                </a:solidFill>
              </a:rPr>
              <a:t/>
            </a:r>
            <a:br>
              <a:rPr lang="en-IN" sz="2400" dirty="0" smtClean="0">
                <a:solidFill>
                  <a:schemeClr val="bg1"/>
                </a:solidFill>
              </a:rPr>
            </a:br>
            <a:endParaRPr lang="en-IN" sz="2400" b="1" dirty="0">
              <a:solidFill>
                <a:schemeClr val="bg1"/>
              </a:solidFill>
              <a:latin typeface="Arial Narrow" pitchFamily="34" charset="0"/>
            </a:endParaRPr>
          </a:p>
        </p:txBody>
      </p:sp>
      <p:sp>
        <p:nvSpPr>
          <p:cNvPr id="3" name="Content Placeholder 2"/>
          <p:cNvSpPr>
            <a:spLocks noGrp="1"/>
          </p:cNvSpPr>
          <p:nvPr>
            <p:ph idx="1"/>
          </p:nvPr>
        </p:nvSpPr>
        <p:spPr>
          <a:xfrm>
            <a:off x="457200" y="5562600"/>
            <a:ext cx="8229600" cy="563563"/>
          </a:xfrm>
        </p:spPr>
        <p:txBody>
          <a:bodyPr>
            <a:normAutofit lnSpcReduction="10000"/>
          </a:bodyPr>
          <a:lstStyle/>
          <a:p>
            <a:pPr>
              <a:buNone/>
            </a:pPr>
            <a:r>
              <a:rPr lang="en-IN" dirty="0" smtClean="0">
                <a:solidFill>
                  <a:srgbClr val="FFFF00"/>
                </a:solidFill>
                <a:latin typeface="Arial Narrow" pitchFamily="34" charset="0"/>
              </a:rPr>
              <a:t>	</a:t>
            </a:r>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686800" cy="6172200"/>
          </a:xfrm>
        </p:spPr>
        <p:txBody>
          <a:bodyPr>
            <a:noAutofit/>
          </a:bodyPr>
          <a:lstStyle/>
          <a:p>
            <a:pPr>
              <a:buNone/>
            </a:pPr>
            <a:r>
              <a:rPr lang="en-IN" sz="2800" b="1" dirty="0" smtClean="0">
                <a:solidFill>
                  <a:schemeClr val="bg1"/>
                </a:solidFill>
              </a:rPr>
              <a:t>This command of the Great Commission is the first and foremost duty of an AOJ soldier. </a:t>
            </a:r>
            <a:endParaRPr lang="en-IN" sz="2000" b="1" dirty="0" smtClean="0">
              <a:solidFill>
                <a:schemeClr val="bg1"/>
              </a:solidFill>
            </a:endParaRPr>
          </a:p>
          <a:p>
            <a:pPr>
              <a:buNone/>
            </a:pPr>
            <a:r>
              <a:rPr lang="en-IN" sz="2800" b="1" dirty="0" smtClean="0">
                <a:solidFill>
                  <a:schemeClr val="bg1"/>
                </a:solidFill>
              </a:rPr>
              <a:t>Every </a:t>
            </a:r>
            <a:r>
              <a:rPr lang="en-IN" sz="2800" b="1" dirty="0" smtClean="0">
                <a:solidFill>
                  <a:schemeClr val="bg1"/>
                </a:solidFill>
              </a:rPr>
              <a:t>soldier should  share  Gospel with 2 persons a day. It can be </a:t>
            </a:r>
            <a:r>
              <a:rPr lang="en-IN" sz="2800" b="1" dirty="0" smtClean="0">
                <a:solidFill>
                  <a:schemeClr val="bg1"/>
                </a:solidFill>
              </a:rPr>
              <a:t> their </a:t>
            </a:r>
            <a:r>
              <a:rPr lang="en-IN" sz="2800" b="1" dirty="0" smtClean="0">
                <a:solidFill>
                  <a:schemeClr val="bg1"/>
                </a:solidFill>
              </a:rPr>
              <a:t>own family members</a:t>
            </a:r>
            <a:r>
              <a:rPr lang="en-IN" sz="2800" b="1" dirty="0" smtClean="0">
                <a:solidFill>
                  <a:schemeClr val="bg1"/>
                </a:solidFill>
              </a:rPr>
              <a:t>,</a:t>
            </a:r>
          </a:p>
          <a:p>
            <a:pPr>
              <a:buNone/>
            </a:pPr>
            <a:r>
              <a:rPr lang="en-IN" sz="2800" b="1" dirty="0" smtClean="0">
                <a:solidFill>
                  <a:schemeClr val="bg1"/>
                </a:solidFill>
              </a:rPr>
              <a:t> </a:t>
            </a:r>
            <a:r>
              <a:rPr lang="en-IN" sz="2800" b="1" dirty="0" smtClean="0">
                <a:solidFill>
                  <a:schemeClr val="bg1"/>
                </a:solidFill>
              </a:rPr>
              <a:t>friends, </a:t>
            </a:r>
            <a:endParaRPr lang="en-IN" sz="2800" b="1" dirty="0" smtClean="0">
              <a:solidFill>
                <a:schemeClr val="bg1"/>
              </a:solidFill>
            </a:endParaRPr>
          </a:p>
          <a:p>
            <a:pPr>
              <a:buNone/>
            </a:pPr>
            <a:r>
              <a:rPr lang="en-IN" sz="2800" b="1" dirty="0" smtClean="0">
                <a:solidFill>
                  <a:schemeClr val="bg1"/>
                </a:solidFill>
              </a:rPr>
              <a:t>relatives</a:t>
            </a:r>
            <a:r>
              <a:rPr lang="en-IN" sz="2800" b="1" dirty="0" smtClean="0">
                <a:solidFill>
                  <a:schemeClr val="bg1"/>
                </a:solidFill>
              </a:rPr>
              <a:t>, </a:t>
            </a:r>
            <a:endParaRPr lang="en-IN" sz="2800" b="1" dirty="0" smtClean="0">
              <a:solidFill>
                <a:schemeClr val="bg1"/>
              </a:solidFill>
            </a:endParaRPr>
          </a:p>
          <a:p>
            <a:pPr>
              <a:buNone/>
            </a:pPr>
            <a:r>
              <a:rPr lang="en-IN" sz="2800" b="1" dirty="0" smtClean="0">
                <a:solidFill>
                  <a:schemeClr val="bg1"/>
                </a:solidFill>
              </a:rPr>
              <a:t>close </a:t>
            </a:r>
            <a:r>
              <a:rPr lang="en-IN" sz="2800" b="1" dirty="0" smtClean="0">
                <a:solidFill>
                  <a:schemeClr val="bg1"/>
                </a:solidFill>
              </a:rPr>
              <a:t>associates, </a:t>
            </a:r>
            <a:endParaRPr lang="en-IN" sz="2800" b="1" dirty="0" smtClean="0">
              <a:solidFill>
                <a:schemeClr val="bg1"/>
              </a:solidFill>
            </a:endParaRPr>
          </a:p>
          <a:p>
            <a:pPr>
              <a:buNone/>
            </a:pPr>
            <a:r>
              <a:rPr lang="en-IN" sz="2800" b="1" dirty="0" smtClean="0">
                <a:solidFill>
                  <a:schemeClr val="bg1"/>
                </a:solidFill>
              </a:rPr>
              <a:t>believers</a:t>
            </a:r>
            <a:r>
              <a:rPr lang="en-IN" sz="2800" b="1" dirty="0" smtClean="0">
                <a:solidFill>
                  <a:schemeClr val="bg1"/>
                </a:solidFill>
              </a:rPr>
              <a:t>, </a:t>
            </a:r>
            <a:endParaRPr lang="en-IN" sz="2800" b="1" dirty="0" smtClean="0">
              <a:solidFill>
                <a:schemeClr val="bg1"/>
              </a:solidFill>
            </a:endParaRPr>
          </a:p>
          <a:p>
            <a:pPr>
              <a:buNone/>
            </a:pPr>
            <a:r>
              <a:rPr lang="en-IN" sz="2800" b="1" dirty="0" smtClean="0">
                <a:solidFill>
                  <a:schemeClr val="bg1"/>
                </a:solidFill>
              </a:rPr>
              <a:t>unbelievers </a:t>
            </a:r>
            <a:r>
              <a:rPr lang="en-IN" sz="2800" b="1" dirty="0" smtClean="0">
                <a:solidFill>
                  <a:schemeClr val="bg1"/>
                </a:solidFill>
              </a:rPr>
              <a:t>anybody.  </a:t>
            </a:r>
            <a:endParaRPr lang="en-IN" sz="2000" b="1" dirty="0" smtClean="0">
              <a:solidFill>
                <a:schemeClr val="bg1"/>
              </a:solidFill>
            </a:endParaRPr>
          </a:p>
          <a:p>
            <a:pPr>
              <a:buNone/>
            </a:pPr>
            <a:r>
              <a:rPr lang="en-IN" sz="2800" b="1" dirty="0" smtClean="0">
                <a:solidFill>
                  <a:schemeClr val="bg1"/>
                </a:solidFill>
              </a:rPr>
              <a:t>2 </a:t>
            </a:r>
            <a:r>
              <a:rPr lang="en-IN" sz="2800" b="1" dirty="0" smtClean="0">
                <a:solidFill>
                  <a:schemeClr val="bg1"/>
                </a:solidFill>
              </a:rPr>
              <a:t>is minimum. It should be more as they grow in the Lord. It is not simply ‘copy paste’ a verse of the Bible and sending it.</a:t>
            </a:r>
            <a:br>
              <a:rPr lang="en-IN" sz="2800" b="1" dirty="0" smtClean="0">
                <a:solidFill>
                  <a:schemeClr val="bg1"/>
                </a:solidFill>
              </a:rPr>
            </a:br>
            <a:r>
              <a:rPr lang="en-IN" sz="1800" b="1" dirty="0" smtClean="0">
                <a:solidFill>
                  <a:schemeClr val="bg1"/>
                </a:solidFill>
              </a:rPr>
              <a:t/>
            </a:r>
            <a:br>
              <a:rPr lang="en-IN" sz="1800" b="1" dirty="0" smtClean="0">
                <a:solidFill>
                  <a:schemeClr val="bg1"/>
                </a:solidFill>
              </a:rPr>
            </a:br>
            <a:endParaRPr lang="en-IN"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5388</TotalTime>
  <Words>770</Words>
  <Application>Microsoft Office PowerPoint</Application>
  <PresentationFormat>On-screen Show (4:3)</PresentationFormat>
  <Paragraphs>56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 </vt:lpstr>
      <vt:lpstr>Slide 3</vt:lpstr>
      <vt:lpstr>  2. Attending or Conducting weekly Troop Church   It is mandatory that all soldiers should attend Troop Church once a week. After attending Troop Church for 2 months, a soldier will be equipped to start a new Troop Church normally.   If they are not, it is an abnormal situation and the Troop Leader should  sort out the reason in a very delicate way.        </vt:lpstr>
      <vt:lpstr>Slide 5</vt:lpstr>
      <vt:lpstr>Slide 6</vt:lpstr>
      <vt:lpstr>Slide 7</vt:lpstr>
      <vt:lpstr>Dear Soldiers,   This is based on the Great Commission   “Mat 28:19-20  Go therefore and make disciples of all nations, baptizing them in the name of the Father and of the Son and of the Holy Spirit,  teaching them to observe all that I have commanded you. And behold, I am with you always, to the end of the age.”    </vt:lpstr>
      <vt:lpstr>Slide 9</vt:lpstr>
      <vt:lpstr>Slide 10</vt:lpstr>
      <vt:lpstr>How to find the “target souls”</vt:lpstr>
      <vt:lpstr>Slide 12</vt:lpstr>
      <vt:lpstr>5. Trans India  programme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222</cp:revision>
  <dcterms:created xsi:type="dcterms:W3CDTF">2010-06-08T01:36:57Z</dcterms:created>
  <dcterms:modified xsi:type="dcterms:W3CDTF">2021-06-08T19:58:43Z</dcterms:modified>
</cp:coreProperties>
</file>