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582" r:id="rId2"/>
    <p:sldId id="619" r:id="rId3"/>
    <p:sldId id="625" r:id="rId4"/>
    <p:sldId id="613" r:id="rId5"/>
    <p:sldId id="626" r:id="rId6"/>
    <p:sldId id="620" r:id="rId7"/>
    <p:sldId id="612" r:id="rId8"/>
    <p:sldId id="621" r:id="rId9"/>
    <p:sldId id="623" r:id="rId10"/>
    <p:sldId id="624" r:id="rId11"/>
    <p:sldId id="627"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576" autoAdjust="0"/>
  </p:normalViewPr>
  <p:slideViewPr>
    <p:cSldViewPr>
      <p:cViewPr>
        <p:scale>
          <a:sx n="70" d="100"/>
          <a:sy n="70" d="100"/>
        </p:scale>
        <p:origin x="-1080" y="-84"/>
      </p:cViewPr>
      <p:guideLst>
        <p:guide orient="horz" pos="2160"/>
        <p:guide pos="2880"/>
      </p:guideLst>
    </p:cSldViewPr>
  </p:slideViewPr>
  <p:outlineViewPr>
    <p:cViewPr>
      <p:scale>
        <a:sx n="33" d="100"/>
        <a:sy n="33" d="100"/>
      </p:scale>
      <p:origin x="0" y="5712"/>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8EB6277-3D01-4DD2-AD48-BFE97C6A6299}" type="datetimeFigureOut">
              <a:rPr lang="en-IN" smtClean="0"/>
              <a:pPr/>
              <a:t>05-06-2021</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788D936-5238-4364-847D-76E1C6C6183A}" type="slidenum">
              <a:rPr lang="en-IN" smtClean="0"/>
              <a:pPr/>
              <a:t>‹#›</a:t>
            </a:fld>
            <a:endParaRPr lang="en-IN"/>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C9B61E9-2B6B-4AF9-98E3-D3F8A8AD7F76}" type="datetimeFigureOut">
              <a:rPr lang="en-US" smtClean="0"/>
              <a:pPr/>
              <a:t>6/5/2021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E1467-0B5C-4216-BAD4-B48C6D0A8D09}"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C9B61E9-2B6B-4AF9-98E3-D3F8A8AD7F76}" type="datetimeFigureOut">
              <a:rPr lang="en-US" smtClean="0"/>
              <a:pPr/>
              <a:t>6/5/2021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E1467-0B5C-4216-BAD4-B48C6D0A8D0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C9B61E9-2B6B-4AF9-98E3-D3F8A8AD7F76}" type="datetimeFigureOut">
              <a:rPr lang="en-US" smtClean="0"/>
              <a:pPr/>
              <a:t>6/5/2021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E1467-0B5C-4216-BAD4-B48C6D0A8D0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C9B61E9-2B6B-4AF9-98E3-D3F8A8AD7F76}" type="datetimeFigureOut">
              <a:rPr lang="en-US" smtClean="0"/>
              <a:pPr/>
              <a:t>6/5/2021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E1467-0B5C-4216-BAD4-B48C6D0A8D0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C9B61E9-2B6B-4AF9-98E3-D3F8A8AD7F76}" type="datetimeFigureOut">
              <a:rPr lang="en-US" smtClean="0"/>
              <a:pPr/>
              <a:t>6/5/2021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E1467-0B5C-4216-BAD4-B48C6D0A8D09}"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C9B61E9-2B6B-4AF9-98E3-D3F8A8AD7F76}" type="datetimeFigureOut">
              <a:rPr lang="en-US" smtClean="0"/>
              <a:pPr/>
              <a:t>6/5/2021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BE1467-0B5C-4216-BAD4-B48C6D0A8D09}"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C9B61E9-2B6B-4AF9-98E3-D3F8A8AD7F76}" type="datetimeFigureOut">
              <a:rPr lang="en-US" smtClean="0"/>
              <a:pPr/>
              <a:t>6/5/2021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9BE1467-0B5C-4216-BAD4-B48C6D0A8D0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C9B61E9-2B6B-4AF9-98E3-D3F8A8AD7F76}" type="datetimeFigureOut">
              <a:rPr lang="en-US" smtClean="0"/>
              <a:pPr/>
              <a:t>6/5/2021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9BE1467-0B5C-4216-BAD4-B48C6D0A8D0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C9B61E9-2B6B-4AF9-98E3-D3F8A8AD7F76}" type="datetimeFigureOut">
              <a:rPr lang="en-US" smtClean="0"/>
              <a:pPr/>
              <a:t>6/5/2021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9BE1467-0B5C-4216-BAD4-B48C6D0A8D0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C9B61E9-2B6B-4AF9-98E3-D3F8A8AD7F76}" type="datetimeFigureOut">
              <a:rPr lang="en-US" smtClean="0"/>
              <a:pPr/>
              <a:t>6/5/2021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BE1467-0B5C-4216-BAD4-B48C6D0A8D09}"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C9B61E9-2B6B-4AF9-98E3-D3F8A8AD7F76}" type="datetimeFigureOut">
              <a:rPr lang="en-US" smtClean="0"/>
              <a:pPr/>
              <a:t>6/5/2021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BE1467-0B5C-4216-BAD4-B48C6D0A8D09}"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t="-1000" b="-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C9B61E9-2B6B-4AF9-98E3-D3F8A8AD7F76}" type="datetimeFigureOut">
              <a:rPr lang="en-US" smtClean="0"/>
              <a:pPr/>
              <a:t>6/5/2021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9BE1467-0B5C-4216-BAD4-B48C6D0A8D0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ubtitle 2"/>
          <p:cNvSpPr>
            <a:spLocks noGrp="1"/>
          </p:cNvSpPr>
          <p:nvPr>
            <p:ph type="subTitle" idx="1"/>
          </p:nvPr>
        </p:nvSpPr>
        <p:spPr>
          <a:xfrm>
            <a:off x="152400" y="152400"/>
            <a:ext cx="8839200" cy="6553200"/>
          </a:xfrm>
        </p:spPr>
        <p:txBody>
          <a:bodyPr/>
          <a:lstStyle/>
          <a:p>
            <a:pPr eaLnBrk="1" hangingPunct="1"/>
            <a:endParaRPr lang="en-US" sz="5400" b="1" i="1" u="sng" dirty="0" smtClean="0">
              <a:solidFill>
                <a:schemeClr val="bg1"/>
              </a:solidFill>
            </a:endParaRPr>
          </a:p>
          <a:p>
            <a:pPr eaLnBrk="1" hangingPunct="1"/>
            <a:endParaRPr lang="en-US" sz="5400" b="1" i="1" u="sng" dirty="0" smtClean="0">
              <a:solidFill>
                <a:schemeClr val="bg1"/>
              </a:solidFill>
            </a:endParaRPr>
          </a:p>
        </p:txBody>
      </p:sp>
      <p:sp>
        <p:nvSpPr>
          <p:cNvPr id="3" name="Oval 2"/>
          <p:cNvSpPr/>
          <p:nvPr/>
        </p:nvSpPr>
        <p:spPr>
          <a:xfrm>
            <a:off x="228600" y="533400"/>
            <a:ext cx="8610600" cy="5715000"/>
          </a:xfrm>
          <a:prstGeom prst="ellipse">
            <a:avLst/>
          </a:prstGeom>
          <a:solidFill>
            <a:srgbClr val="00B0F0"/>
          </a:solidFill>
          <a:ln>
            <a:solidFill>
              <a:schemeClr val="bg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800" b="1" i="1" dirty="0" smtClean="0">
              <a:solidFill>
                <a:srgbClr val="FFFF00"/>
              </a:solidFill>
            </a:endParaRPr>
          </a:p>
          <a:p>
            <a:pPr algn="ctr"/>
            <a:r>
              <a:rPr lang="en-US" sz="4800" b="1" i="1" dirty="0" smtClean="0">
                <a:solidFill>
                  <a:srgbClr val="FFFF00"/>
                </a:solidFill>
              </a:rPr>
              <a:t>  Regional Meeting- North Region  </a:t>
            </a:r>
          </a:p>
          <a:p>
            <a:pPr algn="ctr"/>
            <a:r>
              <a:rPr lang="en-US" sz="2800" b="1" i="1" dirty="0" smtClean="0">
                <a:solidFill>
                  <a:srgbClr val="FFFF00"/>
                </a:solidFill>
              </a:rPr>
              <a:t>05.06. 2021, Saturday,  06.-00-07.30 am</a:t>
            </a:r>
          </a:p>
          <a:p>
            <a:pPr algn="ctr"/>
            <a:endParaRPr lang="en-US" sz="2400" b="1" i="1" dirty="0" smtClean="0">
              <a:solidFill>
                <a:schemeClr val="bg1"/>
              </a:solidFill>
              <a:latin typeface="Arial Narrow" pitchFamily="34" charset="0"/>
            </a:endParaRPr>
          </a:p>
          <a:p>
            <a:pPr algn="ctr"/>
            <a:r>
              <a:rPr lang="en-US" sz="4000" b="1" i="1" dirty="0" smtClean="0">
                <a:solidFill>
                  <a:schemeClr val="bg1"/>
                </a:solidFill>
                <a:latin typeface="Arial Narrow" pitchFamily="34" charset="0"/>
              </a:rPr>
              <a:t>“G</a:t>
            </a:r>
            <a:r>
              <a:rPr lang="en-IN" sz="4000" b="1" i="1" dirty="0" smtClean="0"/>
              <a:t>o in search of the one that went astray” </a:t>
            </a:r>
            <a:r>
              <a:rPr lang="en-IN" sz="4000" b="1" i="1" dirty="0" smtClean="0">
                <a:latin typeface="Arial Narrow" pitchFamily="34" charset="0"/>
              </a:rPr>
              <a:t> Mat 18:12</a:t>
            </a:r>
            <a:endParaRPr lang="en-IN" sz="4000" i="1" dirty="0" smtClean="0">
              <a:latin typeface="Arial Narrow" pitchFamily="34" charset="0"/>
            </a:endParaRPr>
          </a:p>
          <a:p>
            <a:pPr algn="ctr"/>
            <a:endParaRPr lang="en-IN" sz="32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fontScale="85000" lnSpcReduction="20000"/>
          </a:bodyPr>
          <a:lstStyle/>
          <a:p>
            <a:endParaRPr lang="en-IN" sz="4000" b="1" dirty="0" smtClean="0">
              <a:solidFill>
                <a:schemeClr val="bg1"/>
              </a:solidFill>
              <a:latin typeface="Arial Narrow" pitchFamily="34" charset="0"/>
            </a:endParaRPr>
          </a:p>
          <a:p>
            <a:pPr lvl="0"/>
            <a:r>
              <a:rPr lang="en-US" sz="4000" b="1" dirty="0" smtClean="0">
                <a:solidFill>
                  <a:schemeClr val="bg1"/>
                </a:solidFill>
              </a:rPr>
              <a:t>Bring the other sheep that are not of this fold</a:t>
            </a:r>
            <a:endParaRPr lang="en-IN" sz="4000" dirty="0" smtClean="0">
              <a:solidFill>
                <a:schemeClr val="bg1"/>
              </a:solidFill>
            </a:endParaRPr>
          </a:p>
          <a:p>
            <a:r>
              <a:rPr lang="en-US" sz="4000" dirty="0" smtClean="0">
                <a:solidFill>
                  <a:schemeClr val="bg1"/>
                </a:solidFill>
              </a:rPr>
              <a:t>While protecting the soldiers in the Troop Churches, simultaneously our eyes should be on the look out for “the other sheep which are not of the  Troop Church fold.</a:t>
            </a:r>
            <a:endParaRPr lang="en-IN" sz="4000" dirty="0" smtClean="0">
              <a:solidFill>
                <a:schemeClr val="bg1"/>
              </a:solidFill>
            </a:endParaRPr>
          </a:p>
          <a:p>
            <a:r>
              <a:rPr lang="en-US" sz="4000" dirty="0" smtClean="0">
                <a:solidFill>
                  <a:schemeClr val="bg1"/>
                </a:solidFill>
              </a:rPr>
              <a:t>By 4</a:t>
            </a:r>
            <a:r>
              <a:rPr lang="en-US" sz="4000" baseline="30000" dirty="0" smtClean="0">
                <a:solidFill>
                  <a:schemeClr val="bg1"/>
                </a:solidFill>
              </a:rPr>
              <a:t>th</a:t>
            </a:r>
            <a:r>
              <a:rPr lang="en-US" sz="4000" dirty="0" smtClean="0">
                <a:solidFill>
                  <a:schemeClr val="bg1"/>
                </a:solidFill>
              </a:rPr>
              <a:t> week we should start motivating the Troop Church soldiers to find in prayer, 10 members so that at the end of 8 weeks they can bring 10 more souls to Jesus Christ. </a:t>
            </a:r>
            <a:endParaRPr lang="en-IN" sz="4000" dirty="0" smtClean="0">
              <a:solidFill>
                <a:schemeClr val="bg1"/>
              </a:solidFill>
            </a:endParaRPr>
          </a:p>
          <a:p>
            <a:r>
              <a:rPr lang="en-US" sz="4000" dirty="0" smtClean="0">
                <a:solidFill>
                  <a:schemeClr val="bg1"/>
                </a:solidFill>
              </a:rPr>
              <a:t> </a:t>
            </a:r>
            <a:endParaRPr lang="en-IN" sz="4000" dirty="0" smtClean="0">
              <a:solidFill>
                <a:schemeClr val="bg1"/>
              </a:solidFill>
            </a:endParaRPr>
          </a:p>
          <a:p>
            <a:endParaRPr lang="en-IN" sz="4000" dirty="0">
              <a:latin typeface="Arial Narrow"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fontScale="92500" lnSpcReduction="10000"/>
          </a:bodyPr>
          <a:lstStyle/>
          <a:p>
            <a:r>
              <a:rPr lang="en-IN" b="1" dirty="0" smtClean="0">
                <a:solidFill>
                  <a:schemeClr val="bg1"/>
                </a:solidFill>
              </a:rPr>
              <a:t>Let’s come out of our “Comfortable places”,   send the Troop Church soldiers out to make new   disciples.  Let’s reach out  to the perishing souls. Like Shepherds, let’s take care of the souls we are entrusted with through Morning prayers, Gift Schools, Daniel Academy etc. Let’s fill India with Troop Churches &amp; go outside India to make disciples.  From there it will multiply. Let’s motivate the whole AOJ soldiers towards capturing the World now.</a:t>
            </a:r>
          </a:p>
          <a:p>
            <a:r>
              <a:rPr lang="en-US" b="1" dirty="0" smtClean="0">
                <a:solidFill>
                  <a:schemeClr val="bg1"/>
                </a:solidFill>
              </a:rPr>
              <a:t> </a:t>
            </a:r>
            <a:endParaRPr lang="en-IN" b="1" dirty="0" smtClean="0">
              <a:solidFill>
                <a:schemeClr val="bg1"/>
              </a:solidFill>
            </a:endParaRPr>
          </a:p>
          <a:p>
            <a:r>
              <a:rPr lang="en-US" b="1" dirty="0" smtClean="0">
                <a:solidFill>
                  <a:schemeClr val="bg1"/>
                </a:solidFill>
              </a:rPr>
              <a:t>May the Lord give each of us the wisdom to be “Fishers of men”. Amen.</a:t>
            </a:r>
            <a:endParaRPr lang="en-IN" b="1" dirty="0" smtClean="0">
              <a:solidFill>
                <a:schemeClr val="bg1"/>
              </a:solidFill>
            </a:endParaRPr>
          </a:p>
          <a:p>
            <a:endParaRPr lang="en-IN"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IN" b="1" dirty="0" smtClean="0">
                <a:solidFill>
                  <a:srgbClr val="FFFF00"/>
                </a:solidFill>
                <a:latin typeface="Arial Narrow" pitchFamily="34" charset="0"/>
              </a:rPr>
              <a:t/>
            </a:r>
            <a:br>
              <a:rPr lang="en-IN" b="1" dirty="0" smtClean="0">
                <a:solidFill>
                  <a:srgbClr val="FFFF00"/>
                </a:solidFill>
                <a:latin typeface="Arial Narrow" pitchFamily="34" charset="0"/>
              </a:rPr>
            </a:br>
            <a:endParaRPr lang="en-IN" dirty="0"/>
          </a:p>
        </p:txBody>
      </p:sp>
      <p:sp>
        <p:nvSpPr>
          <p:cNvPr id="3" name="Content Placeholder 2"/>
          <p:cNvSpPr>
            <a:spLocks noGrp="1"/>
          </p:cNvSpPr>
          <p:nvPr>
            <p:ph idx="1"/>
          </p:nvPr>
        </p:nvSpPr>
        <p:spPr>
          <a:xfrm>
            <a:off x="457200" y="533400"/>
            <a:ext cx="8229600" cy="5592763"/>
          </a:xfrm>
        </p:spPr>
        <p:txBody>
          <a:bodyPr>
            <a:normAutofit fontScale="77500" lnSpcReduction="20000"/>
          </a:bodyPr>
          <a:lstStyle/>
          <a:p>
            <a:r>
              <a:rPr lang="en-IN" sz="3600" b="1" dirty="0" smtClean="0">
                <a:solidFill>
                  <a:srgbClr val="FFFF00"/>
                </a:solidFill>
              </a:rPr>
              <a:t>Mat 18:12</a:t>
            </a:r>
            <a:r>
              <a:rPr lang="en-US" sz="3600" b="1" dirty="0" smtClean="0">
                <a:solidFill>
                  <a:srgbClr val="FFFF00"/>
                </a:solidFill>
              </a:rPr>
              <a:t>-14</a:t>
            </a:r>
            <a:r>
              <a:rPr lang="en-IN" sz="3600" b="1" dirty="0" smtClean="0">
                <a:solidFill>
                  <a:srgbClr val="FFFF00"/>
                </a:solidFill>
              </a:rPr>
              <a:t>  What do you think? If a man has a hundred sheep, and one of them has gone astray, does he not leave the ninety-nine on the mountains and go in search of the one that went astray?   And if he finds it, truly, I say to you, he rejoices over it more than over the ninety-nine that never went astray. So it is not the will of my Father who is in heaven that one of these little ones should perish. </a:t>
            </a:r>
          </a:p>
          <a:p>
            <a:r>
              <a:rPr lang="en-US" b="1" dirty="0" smtClean="0">
                <a:solidFill>
                  <a:schemeClr val="bg1"/>
                </a:solidFill>
              </a:rPr>
              <a:t> </a:t>
            </a:r>
            <a:endParaRPr lang="en-IN" dirty="0" smtClean="0">
              <a:solidFill>
                <a:schemeClr val="bg1"/>
              </a:solidFill>
            </a:endParaRPr>
          </a:p>
          <a:p>
            <a:r>
              <a:rPr lang="en-US" b="1" dirty="0" smtClean="0">
                <a:solidFill>
                  <a:schemeClr val="bg1"/>
                </a:solidFill>
              </a:rPr>
              <a:t>Here sheep denotes “one of these little ones’ – the least of human beings. </a:t>
            </a:r>
            <a:endParaRPr lang="en-IN" b="1" dirty="0" smtClean="0">
              <a:solidFill>
                <a:schemeClr val="bg1"/>
              </a:solidFill>
            </a:endParaRPr>
          </a:p>
          <a:p>
            <a:r>
              <a:rPr lang="en-US" b="1" dirty="0" smtClean="0">
                <a:solidFill>
                  <a:schemeClr val="bg1"/>
                </a:solidFill>
              </a:rPr>
              <a:t>The Lord entrusts the sheep with the shepherds. The Believers, those who have accepted the Lord are  the Shepherds to whom the sheep is entrusted with. </a:t>
            </a:r>
            <a:endParaRPr lang="en-IN" b="1" dirty="0" smtClean="0">
              <a:solidFill>
                <a:schemeClr val="bg1"/>
              </a:solidFill>
            </a:endParaRPr>
          </a:p>
          <a:p>
            <a:r>
              <a:rPr lang="en-US" b="1" dirty="0" smtClean="0">
                <a:solidFill>
                  <a:schemeClr val="bg1"/>
                </a:solidFill>
              </a:rPr>
              <a:t>Jesus addressed those who have not accepted him also as sheep.  </a:t>
            </a:r>
            <a:endParaRPr lang="en-IN" b="1" dirty="0" smtClean="0">
              <a:solidFill>
                <a:schemeClr val="bg1"/>
              </a:solidFill>
            </a:endParaRPr>
          </a:p>
          <a:p>
            <a:endParaRPr lang="en-IN" b="1" dirty="0" smtClean="0">
              <a:solidFill>
                <a:schemeClr val="bg1"/>
              </a:solidFill>
              <a:latin typeface="Arial Narrow" pitchFamily="34" charset="0"/>
            </a:endParaRPr>
          </a:p>
          <a:p>
            <a:pPr lvl="0">
              <a:buNone/>
            </a:pPr>
            <a:endParaRPr lang="en-IN" b="1" dirty="0">
              <a:solidFill>
                <a:schemeClr val="bg1"/>
              </a:solidFill>
              <a:latin typeface="Arial Narrow"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668963"/>
          </a:xfrm>
        </p:spPr>
        <p:txBody>
          <a:bodyPr>
            <a:normAutofit lnSpcReduction="10000"/>
          </a:bodyPr>
          <a:lstStyle/>
          <a:p>
            <a:r>
              <a:rPr lang="en-IN" dirty="0" err="1" smtClean="0">
                <a:solidFill>
                  <a:schemeClr val="bg1"/>
                </a:solidFill>
              </a:rPr>
              <a:t>J</a:t>
            </a:r>
            <a:r>
              <a:rPr lang="en-IN" b="1" dirty="0" err="1" smtClean="0">
                <a:solidFill>
                  <a:schemeClr val="bg1"/>
                </a:solidFill>
              </a:rPr>
              <a:t>oh</a:t>
            </a:r>
            <a:r>
              <a:rPr lang="en-IN" b="1" dirty="0" smtClean="0">
                <a:solidFill>
                  <a:schemeClr val="bg1"/>
                </a:solidFill>
              </a:rPr>
              <a:t> 10:16  And I have other sheep that are not of this fold. I must bring them also, and they will listen to my voice. So there will be one flock, one shepherd. </a:t>
            </a:r>
            <a:endParaRPr lang="en-IN" dirty="0" smtClean="0">
              <a:solidFill>
                <a:schemeClr val="bg1"/>
              </a:solidFill>
            </a:endParaRPr>
          </a:p>
          <a:p>
            <a:r>
              <a:rPr lang="en-US" dirty="0" smtClean="0">
                <a:solidFill>
                  <a:schemeClr val="bg1"/>
                </a:solidFill>
              </a:rPr>
              <a:t>In 2019, 20, the Lord divided the land of India among 543 SMPs and entrusted the souls of  each  Constituency with the SMPs. Let us thank God for the SMPs, SMLAs who have taken the responsibility of various Constituencies. Let us thank God for all the mighty deeds and miracles  Holy Spirit worked in each Constituency. </a:t>
            </a:r>
            <a:endParaRPr lang="en-IN" dirty="0" smtClean="0">
              <a:solidFill>
                <a:schemeClr val="bg1"/>
              </a:solidFill>
            </a:endParaRPr>
          </a:p>
          <a:p>
            <a:endParaRPr lang="en-IN"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3"/>
          <p:cNvSpPr>
            <a:spLocks noGrp="1" noChangeArrowheads="1"/>
          </p:cNvSpPr>
          <p:nvPr>
            <p:ph idx="1"/>
          </p:nvPr>
        </p:nvSpPr>
        <p:spPr bwMode="auto">
          <a:xfrm>
            <a:off x="304800" y="251178"/>
            <a:ext cx="8541350" cy="698652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en-US" sz="2800" b="1" dirty="0" smtClean="0">
                <a:solidFill>
                  <a:schemeClr val="bg1"/>
                </a:solidFill>
              </a:rPr>
              <a:t>The SMPs, SMLAs have two duties.</a:t>
            </a:r>
            <a:endParaRPr lang="en-IN" sz="2800" b="1" dirty="0" smtClean="0">
              <a:solidFill>
                <a:schemeClr val="bg1"/>
              </a:solidFill>
            </a:endParaRPr>
          </a:p>
          <a:p>
            <a:pPr lvl="0">
              <a:buNone/>
            </a:pPr>
            <a:r>
              <a:rPr lang="en-US" sz="2800" b="1" dirty="0" smtClean="0">
                <a:solidFill>
                  <a:schemeClr val="bg1"/>
                </a:solidFill>
              </a:rPr>
              <a:t>	</a:t>
            </a:r>
            <a:r>
              <a:rPr lang="en-US" sz="2800" b="1" dirty="0" smtClean="0">
                <a:solidFill>
                  <a:srgbClr val="FFFF00"/>
                </a:solidFill>
              </a:rPr>
              <a:t>1. Be watchmen for their Constituency and protect the sheep who have already in the Lord. Bring unity by breaking the  denominational, doctrinal spirits existing among Christians.</a:t>
            </a:r>
            <a:endParaRPr lang="en-IN" sz="2800" b="1" dirty="0" smtClean="0">
              <a:solidFill>
                <a:srgbClr val="FFFF00"/>
              </a:solidFill>
            </a:endParaRPr>
          </a:p>
          <a:p>
            <a:pPr lvl="0">
              <a:buNone/>
            </a:pPr>
            <a:r>
              <a:rPr lang="en-US" sz="2800" b="1" dirty="0" smtClean="0">
                <a:solidFill>
                  <a:srgbClr val="FFFF00"/>
                </a:solidFill>
              </a:rPr>
              <a:t>	2.  Bring the other sheep that are not of this fold. </a:t>
            </a:r>
            <a:endParaRPr lang="en-IN" sz="2800" b="1" dirty="0" smtClean="0">
              <a:solidFill>
                <a:srgbClr val="FFFF00"/>
              </a:solidFill>
            </a:endParaRPr>
          </a:p>
          <a:p>
            <a:r>
              <a:rPr lang="en-US" sz="2800" b="1" dirty="0" smtClean="0">
                <a:solidFill>
                  <a:schemeClr val="bg1"/>
                </a:solidFill>
              </a:rPr>
              <a:t>How the one sheep would have gone astray? May be while the Shepherd was away in search of   the “sheep that are not of this fold” .</a:t>
            </a:r>
            <a:endParaRPr lang="en-IN" sz="2800" b="1" dirty="0" smtClean="0">
              <a:solidFill>
                <a:schemeClr val="bg1"/>
              </a:solidFill>
            </a:endParaRPr>
          </a:p>
          <a:p>
            <a:r>
              <a:rPr lang="en-US" sz="2800" b="1" dirty="0" smtClean="0">
                <a:solidFill>
                  <a:schemeClr val="bg1"/>
                </a:solidFill>
              </a:rPr>
              <a:t>When he came to know that one sheep is missing, immediately he goes after it. He leaves that ninety nine in the mountains. He trusted  the ninety nine sheep that they would not go astray. Or even he did not even give a thought to it in his anxiety! </a:t>
            </a:r>
            <a:endParaRPr lang="en-IN" sz="2800" b="1" dirty="0" smtClean="0">
              <a:solidFill>
                <a:schemeClr val="bg1"/>
              </a:solidFill>
            </a:endParaRPr>
          </a:p>
          <a:p>
            <a:pPr lvl="0">
              <a:buNone/>
            </a:pPr>
            <a:endParaRPr kumimoji="0" lang="en-US" sz="2800" b="1" u="none" strike="noStrike" cap="none" normalizeH="0" baseline="0" dirty="0" smtClean="0">
              <a:ln>
                <a:noFill/>
              </a:ln>
              <a:solidFill>
                <a:schemeClr val="bg1"/>
              </a:solidFill>
              <a:effectLst/>
              <a:latin typeface="Arial Narrow" pitchFamily="34" charset="0"/>
              <a:cs typeface="Arial"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fontScale="92500" lnSpcReduction="20000"/>
          </a:bodyPr>
          <a:lstStyle/>
          <a:p>
            <a:r>
              <a:rPr lang="en-US" dirty="0" smtClean="0">
                <a:solidFill>
                  <a:schemeClr val="bg1"/>
                </a:solidFill>
              </a:rPr>
              <a:t>The Lord justifies the Shepherd’s going in search of one soul!</a:t>
            </a:r>
            <a:endParaRPr lang="en-IN" dirty="0" smtClean="0">
              <a:solidFill>
                <a:schemeClr val="bg1"/>
              </a:solidFill>
            </a:endParaRPr>
          </a:p>
          <a:p>
            <a:r>
              <a:rPr lang="en-US" dirty="0" smtClean="0">
                <a:solidFill>
                  <a:schemeClr val="bg1"/>
                </a:solidFill>
              </a:rPr>
              <a:t>Dear Soldiers! The Lord has trusted you and me and have given many soldiers into your hands. It is our duty to feed them, to protect them and make them grow in Troop Churches.  Not a single soul should be lost.  </a:t>
            </a:r>
            <a:endParaRPr lang="en-IN" dirty="0" smtClean="0">
              <a:solidFill>
                <a:schemeClr val="bg1"/>
              </a:solidFill>
            </a:endParaRPr>
          </a:p>
          <a:p>
            <a:r>
              <a:rPr lang="en-US" dirty="0" smtClean="0">
                <a:solidFill>
                  <a:schemeClr val="bg1"/>
                </a:solidFill>
              </a:rPr>
              <a:t>Jesus showed us a model in this.</a:t>
            </a:r>
            <a:endParaRPr lang="en-IN" dirty="0" smtClean="0">
              <a:solidFill>
                <a:schemeClr val="bg1"/>
              </a:solidFill>
            </a:endParaRPr>
          </a:p>
          <a:p>
            <a:r>
              <a:rPr lang="en-IN" b="1" dirty="0" err="1" smtClean="0">
                <a:solidFill>
                  <a:schemeClr val="bg1"/>
                </a:solidFill>
              </a:rPr>
              <a:t>Joh</a:t>
            </a:r>
            <a:r>
              <a:rPr lang="en-IN" b="1" dirty="0" smtClean="0">
                <a:solidFill>
                  <a:schemeClr val="bg1"/>
                </a:solidFill>
              </a:rPr>
              <a:t> 17:12  While I was with them, I kept them in your name, which you have given me. I have guarded them, and not one of them has been lost except the son of destruction, that the Scripture might be fulfilled. </a:t>
            </a:r>
            <a:endParaRPr lang="en-IN" dirty="0" smtClean="0">
              <a:solidFill>
                <a:schemeClr val="bg1"/>
              </a:solidFill>
            </a:endParaRPr>
          </a:p>
          <a:p>
            <a:endParaRPr lang="en-IN"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457200"/>
            <a:ext cx="8229600" cy="5943600"/>
          </a:xfrm>
        </p:spPr>
        <p:txBody>
          <a:bodyPr>
            <a:normAutofit/>
          </a:bodyPr>
          <a:lstStyle/>
          <a:p>
            <a:r>
              <a:rPr lang="en-US" dirty="0" smtClean="0">
                <a:solidFill>
                  <a:schemeClr val="bg1"/>
                </a:solidFill>
              </a:rPr>
              <a:t>Leaving the ninety nine in the mountains – shows the heart of the Shepherd. </a:t>
            </a:r>
          </a:p>
          <a:p>
            <a:endParaRPr lang="en-IN" dirty="0" smtClean="0">
              <a:solidFill>
                <a:schemeClr val="bg1"/>
              </a:solidFill>
            </a:endParaRPr>
          </a:p>
          <a:p>
            <a:r>
              <a:rPr lang="en-US" dirty="0" smtClean="0">
                <a:solidFill>
                  <a:schemeClr val="bg1"/>
                </a:solidFill>
              </a:rPr>
              <a:t>Dear Soldiers, Let us concentrate   on the souls the Lord is entrusting us with in the Troop Churches. Even after  we disperse the Troop after 8 weeks, we should have an eye on the   Leader of the Troop and see that all the soldiers of the Troop Church are  growing. </a:t>
            </a:r>
            <a:endParaRPr lang="en-IN" dirty="0" smtClean="0">
              <a:solidFill>
                <a:schemeClr val="bg1"/>
              </a:solidFill>
            </a:endParaRPr>
          </a:p>
          <a:p>
            <a:pPr lvl="0">
              <a:buNone/>
            </a:pPr>
            <a:endParaRPr lang="en-IN" dirty="0" smtClean="0">
              <a:solidFill>
                <a:srgbClr val="FFFF00"/>
              </a:solidFill>
              <a:latin typeface="Arial Narrow" pitchFamily="34" charset="0"/>
            </a:endParaRPr>
          </a:p>
          <a:p>
            <a:pPr lvl="0">
              <a:buNone/>
            </a:pPr>
            <a:endParaRPr lang="en-IN" sz="3000" dirty="0" smtClean="0">
              <a:solidFill>
                <a:schemeClr val="bg1"/>
              </a:solidFill>
              <a:latin typeface="Arial Narrow" pitchFamily="34" charset="0"/>
            </a:endParaRPr>
          </a:p>
          <a:p>
            <a:endParaRPr lang="en-IN"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64163"/>
          </a:xfrm>
        </p:spPr>
        <p:txBody>
          <a:bodyPr>
            <a:normAutofit/>
          </a:bodyPr>
          <a:lstStyle/>
          <a:p>
            <a:r>
              <a:rPr lang="en-US" dirty="0" smtClean="0">
                <a:solidFill>
                  <a:schemeClr val="bg1"/>
                </a:solidFill>
              </a:rPr>
              <a:t>The soldiers  should be admitted to the Gift Schools for their further growth. </a:t>
            </a:r>
          </a:p>
          <a:p>
            <a:r>
              <a:rPr lang="en-US" dirty="0" smtClean="0">
                <a:solidFill>
                  <a:schemeClr val="bg1"/>
                </a:solidFill>
              </a:rPr>
              <a:t>Not a single soul who attended the Troop Church should be lost.  </a:t>
            </a:r>
          </a:p>
          <a:p>
            <a:r>
              <a:rPr lang="en-US" dirty="0" smtClean="0">
                <a:solidFill>
                  <a:schemeClr val="bg1"/>
                </a:solidFill>
              </a:rPr>
              <a:t>Without a calling they can never come and attend 8 weeks of Troop Church. Our mind and concentration should be on them. Let us command  a protective force of  angels around them. </a:t>
            </a:r>
            <a:endParaRPr lang="en-IN" dirty="0" smtClean="0">
              <a:solidFill>
                <a:schemeClr val="bg1"/>
              </a:solidFill>
            </a:endParaRPr>
          </a:p>
          <a:p>
            <a:endParaRPr lang="en-IN" b="1" dirty="0">
              <a:solidFill>
                <a:schemeClr val="bg1"/>
              </a:solidFill>
              <a:latin typeface="Arial Narrow"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609600"/>
            <a:ext cx="8305800" cy="5486400"/>
          </a:xfrm>
        </p:spPr>
        <p:txBody>
          <a:bodyPr>
            <a:noAutofit/>
          </a:bodyPr>
          <a:lstStyle/>
          <a:p>
            <a:pPr algn="l"/>
            <a:r>
              <a:rPr lang="en-IN" sz="3200" b="1" dirty="0" smtClean="0">
                <a:solidFill>
                  <a:schemeClr val="bg1"/>
                </a:solidFill>
              </a:rPr>
              <a:t>Pro 27:23  Know well the condition of your flocks, and give attention to your herds. </a:t>
            </a:r>
            <a:br>
              <a:rPr lang="en-IN" sz="3200" b="1" dirty="0" smtClean="0">
                <a:solidFill>
                  <a:schemeClr val="bg1"/>
                </a:solidFill>
              </a:rPr>
            </a:br>
            <a:r>
              <a:rPr lang="en-IN" sz="3200" b="1" dirty="0" smtClean="0">
                <a:solidFill>
                  <a:schemeClr val="bg1"/>
                </a:solidFill>
              </a:rPr>
              <a:t/>
            </a:r>
            <a:br>
              <a:rPr lang="en-IN" sz="3200" b="1" dirty="0" smtClean="0">
                <a:solidFill>
                  <a:schemeClr val="bg1"/>
                </a:solidFill>
              </a:rPr>
            </a:br>
            <a:r>
              <a:rPr lang="en-IN" sz="3200" b="1" dirty="0" smtClean="0">
                <a:solidFill>
                  <a:schemeClr val="bg1"/>
                </a:solidFill>
              </a:rPr>
              <a:t> </a:t>
            </a:r>
            <a:r>
              <a:rPr lang="en-IN" sz="3200" dirty="0" smtClean="0">
                <a:solidFill>
                  <a:schemeClr val="bg1"/>
                </a:solidFill>
              </a:rPr>
              <a:t/>
            </a:r>
            <a:br>
              <a:rPr lang="en-IN" sz="3200" dirty="0" smtClean="0">
                <a:solidFill>
                  <a:schemeClr val="bg1"/>
                </a:solidFill>
              </a:rPr>
            </a:br>
            <a:r>
              <a:rPr lang="en-US" sz="3200" dirty="0" smtClean="0">
                <a:solidFill>
                  <a:schemeClr val="bg1"/>
                </a:solidFill>
              </a:rPr>
              <a:t> Let’s check the growth of the  Troop Churches which are branched out. Let us have the fellowship meetings for the Troop Church Soldiers monthly or bi monthly and conduct Lord’s Supper.</a:t>
            </a:r>
            <a:r>
              <a:rPr lang="en-IN" sz="3200" dirty="0" smtClean="0"/>
              <a:t/>
            </a:r>
            <a:br>
              <a:rPr lang="en-IN" sz="3200" dirty="0" smtClean="0"/>
            </a:br>
            <a:r>
              <a:rPr lang="en-US" sz="3200" dirty="0" smtClean="0"/>
              <a:t> </a:t>
            </a:r>
            <a:r>
              <a:rPr lang="en-IN" sz="3200" dirty="0" smtClean="0"/>
              <a:t/>
            </a:r>
            <a:br>
              <a:rPr lang="en-IN" sz="3200" dirty="0" smtClean="0"/>
            </a:br>
            <a:endParaRPr lang="en-IN" sz="3200" b="1" dirty="0">
              <a:solidFill>
                <a:schemeClr val="bg1"/>
              </a:solidFill>
              <a:latin typeface="Arial Narrow" pitchFamily="34" charset="0"/>
            </a:endParaRPr>
          </a:p>
        </p:txBody>
      </p:sp>
      <p:sp>
        <p:nvSpPr>
          <p:cNvPr id="3" name="Content Placeholder 2"/>
          <p:cNvSpPr>
            <a:spLocks noGrp="1"/>
          </p:cNvSpPr>
          <p:nvPr>
            <p:ph idx="1"/>
          </p:nvPr>
        </p:nvSpPr>
        <p:spPr>
          <a:xfrm>
            <a:off x="457200" y="5562600"/>
            <a:ext cx="8229600" cy="563563"/>
          </a:xfrm>
        </p:spPr>
        <p:txBody>
          <a:bodyPr>
            <a:normAutofit lnSpcReduction="10000"/>
          </a:bodyPr>
          <a:lstStyle/>
          <a:p>
            <a:pPr>
              <a:buNone/>
            </a:pPr>
            <a:r>
              <a:rPr lang="en-IN" dirty="0" smtClean="0">
                <a:solidFill>
                  <a:srgbClr val="FFFF00"/>
                </a:solidFill>
                <a:latin typeface="Arial Narrow" pitchFamily="34" charset="0"/>
              </a:rPr>
              <a:t>	</a:t>
            </a:r>
            <a:endParaRPr lang="en-IN"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6096000"/>
          </a:xfrm>
        </p:spPr>
        <p:txBody>
          <a:bodyPr>
            <a:normAutofit/>
          </a:bodyPr>
          <a:lstStyle/>
          <a:p>
            <a:endParaRPr lang="en-US" dirty="0" smtClean="0">
              <a:solidFill>
                <a:schemeClr val="bg1"/>
              </a:solidFill>
            </a:endParaRPr>
          </a:p>
          <a:p>
            <a:r>
              <a:rPr lang="en-US" dirty="0" smtClean="0">
                <a:solidFill>
                  <a:schemeClr val="bg1"/>
                </a:solidFill>
              </a:rPr>
              <a:t>When you (each Troop )come together for the fellowship along with your increased flock, i.e. with the soldiers multiplied in the Troop Church,  what a joy it will be! We will enjoy the heavenly bliss, listening to the testimonies, miracles the Lord did in their midst. </a:t>
            </a:r>
            <a:endParaRPr lang="en-IN" dirty="0" smtClean="0">
              <a:solidFill>
                <a:schemeClr val="bg1"/>
              </a:solidFill>
            </a:endParaRPr>
          </a:p>
          <a:p>
            <a:endParaRPr lang="en-IN" b="1"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5453</TotalTime>
  <Words>460</Words>
  <Application>Microsoft Office PowerPoint</Application>
  <PresentationFormat>On-screen Show (4:3)</PresentationFormat>
  <Paragraphs>41</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Slide 1</vt:lpstr>
      <vt:lpstr> </vt:lpstr>
      <vt:lpstr>Slide 3</vt:lpstr>
      <vt:lpstr>Slide 4</vt:lpstr>
      <vt:lpstr>Slide 5</vt:lpstr>
      <vt:lpstr>Slide 6</vt:lpstr>
      <vt:lpstr>Slide 7</vt:lpstr>
      <vt:lpstr>Pro 27:23  Know well the condition of your flocks, and give attention to your herds.      Let’s check the growth of the  Troop Churches which are branched out. Let us have the fellowship meetings for the Troop Church Soldiers monthly or bi monthly and conduct Lord’s Supper.   </vt:lpstr>
      <vt:lpstr>Slide 9</vt:lpstr>
      <vt:lpstr>Slide 10</vt:lpstr>
      <vt:lpstr>Slide 11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Admin</dc:creator>
  <cp:lastModifiedBy>Admin</cp:lastModifiedBy>
  <cp:revision>212</cp:revision>
  <dcterms:created xsi:type="dcterms:W3CDTF">2010-06-08T01:36:57Z</dcterms:created>
  <dcterms:modified xsi:type="dcterms:W3CDTF">2021-06-04T20:29:20Z</dcterms:modified>
</cp:coreProperties>
</file>