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47"/>
  </p:notesMasterIdLst>
  <p:handoutMasterIdLst>
    <p:handoutMasterId r:id="rId48"/>
  </p:handoutMasterIdLst>
  <p:sldIdLst>
    <p:sldId id="259" r:id="rId3"/>
    <p:sldId id="260" r:id="rId4"/>
    <p:sldId id="261" r:id="rId5"/>
    <p:sldId id="262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300" r:id="rId14"/>
    <p:sldId id="301" r:id="rId15"/>
    <p:sldId id="303" r:id="rId16"/>
    <p:sldId id="304" r:id="rId17"/>
    <p:sldId id="306" r:id="rId18"/>
    <p:sldId id="331" r:id="rId19"/>
    <p:sldId id="332" r:id="rId20"/>
    <p:sldId id="333" r:id="rId21"/>
    <p:sldId id="334" r:id="rId22"/>
    <p:sldId id="308" r:id="rId23"/>
    <p:sldId id="313" r:id="rId24"/>
    <p:sldId id="314" r:id="rId25"/>
    <p:sldId id="315" r:id="rId26"/>
    <p:sldId id="316" r:id="rId27"/>
    <p:sldId id="317" r:id="rId28"/>
    <p:sldId id="319" r:id="rId29"/>
    <p:sldId id="318" r:id="rId30"/>
    <p:sldId id="278" r:id="rId31"/>
    <p:sldId id="279" r:id="rId32"/>
    <p:sldId id="280" r:id="rId33"/>
    <p:sldId id="320" r:id="rId34"/>
    <p:sldId id="321" r:id="rId35"/>
    <p:sldId id="323" r:id="rId36"/>
    <p:sldId id="324" r:id="rId37"/>
    <p:sldId id="325" r:id="rId38"/>
    <p:sldId id="335" r:id="rId39"/>
    <p:sldId id="336" r:id="rId40"/>
    <p:sldId id="326" r:id="rId41"/>
    <p:sldId id="327" r:id="rId42"/>
    <p:sldId id="328" r:id="rId43"/>
    <p:sldId id="329" r:id="rId44"/>
    <p:sldId id="330" r:id="rId45"/>
    <p:sldId id="32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276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8DA2B-2969-41EF-A1A1-45C9A8B051C7}" type="doc">
      <dgm:prSet loTypeId="urn:microsoft.com/office/officeart/2005/8/layout/process1" loCatId="process" qsTypeId="urn:microsoft.com/office/officeart/2005/8/quickstyle/3d4" qsCatId="3D" csTypeId="urn:microsoft.com/office/officeart/2005/8/colors/colorful2" csCatId="colorful" phldr="1"/>
      <dgm:spPr/>
    </dgm:pt>
    <dgm:pt modelId="{5C77410E-9511-4815-B79D-BB317D62EC2F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Started on August 6</a:t>
          </a:r>
          <a:r>
            <a:rPr lang="en-US" sz="2000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 2014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F489B5C8-4CA7-46AE-8367-AE1A24557458}" type="parTrans" cxnId="{04B14CF7-BE4B-4DFA-9905-C8FEBB1CDF37}">
      <dgm:prSet/>
      <dgm:spPr/>
      <dgm:t>
        <a:bodyPr/>
        <a:lstStyle/>
        <a:p>
          <a:endParaRPr lang="en-US"/>
        </a:p>
      </dgm:t>
    </dgm:pt>
    <dgm:pt modelId="{E31C329E-7E36-42DF-8CC4-9B0047CD317A}" type="sibTrans" cxnId="{04B14CF7-BE4B-4DFA-9905-C8FEBB1CDF37}">
      <dgm:prSet custT="1"/>
      <dgm:spPr/>
      <dgm:t>
        <a:bodyPr/>
        <a:lstStyle/>
        <a:p>
          <a:endParaRPr lang="en-US" sz="1800"/>
        </a:p>
      </dgm:t>
    </dgm:pt>
    <dgm:pt modelId="{62485EED-9A28-4BE8-AFFC-6F3B596CA24F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Continued every Sunday </a:t>
          </a:r>
        </a:p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05.00 PM – 07.00 PM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E848B8E2-B613-4785-A31B-E29759B13355}" type="parTrans" cxnId="{7B9435B7-6260-46D4-B2AE-3F6F9E9709EE}">
      <dgm:prSet/>
      <dgm:spPr/>
      <dgm:t>
        <a:bodyPr/>
        <a:lstStyle/>
        <a:p>
          <a:endParaRPr lang="en-US"/>
        </a:p>
      </dgm:t>
    </dgm:pt>
    <dgm:pt modelId="{1923CB83-EAFC-4F63-B122-EC6D7F67E2A4}" type="sibTrans" cxnId="{7B9435B7-6260-46D4-B2AE-3F6F9E9709EE}">
      <dgm:prSet custT="1"/>
      <dgm:spPr/>
      <dgm:t>
        <a:bodyPr/>
        <a:lstStyle/>
        <a:p>
          <a:endParaRPr lang="en-US" sz="1800"/>
        </a:p>
      </dgm:t>
    </dgm:pt>
    <dgm:pt modelId="{E34D6FD2-07B7-45BD-9ED3-6D7DD42E9A52}">
      <dgm:prSet phldrT="[Text]" custT="1"/>
      <dgm:spPr/>
      <dgm:t>
        <a:bodyPr/>
        <a:lstStyle/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Ended on </a:t>
          </a:r>
        </a:p>
        <a:p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October 06</a:t>
          </a:r>
          <a:r>
            <a:rPr lang="en-US" sz="1800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 2014</a:t>
          </a:r>
          <a:endParaRPr lang="en-US" sz="1800" dirty="0">
            <a:latin typeface="Times New Roman" pitchFamily="18" charset="0"/>
            <a:cs typeface="Times New Roman" pitchFamily="18" charset="0"/>
          </a:endParaRPr>
        </a:p>
      </dgm:t>
    </dgm:pt>
    <dgm:pt modelId="{9D2E94E2-EDE0-43AD-A346-8D56125506E4}" type="parTrans" cxnId="{993423BA-B6BD-496D-95D4-D240A97F240F}">
      <dgm:prSet/>
      <dgm:spPr/>
      <dgm:t>
        <a:bodyPr/>
        <a:lstStyle/>
        <a:p>
          <a:endParaRPr lang="en-US"/>
        </a:p>
      </dgm:t>
    </dgm:pt>
    <dgm:pt modelId="{22682CFF-3A0E-4E7E-B712-CD3E66A0E897}" type="sibTrans" cxnId="{993423BA-B6BD-496D-95D4-D240A97F240F}">
      <dgm:prSet/>
      <dgm:spPr/>
      <dgm:t>
        <a:bodyPr/>
        <a:lstStyle/>
        <a:p>
          <a:endParaRPr lang="en-US"/>
        </a:p>
      </dgm:t>
    </dgm:pt>
    <dgm:pt modelId="{EB4FC7AC-7E03-413B-AF4A-3D1835E20A30}" type="pres">
      <dgm:prSet presAssocID="{8CA8DA2B-2969-41EF-A1A1-45C9A8B051C7}" presName="Name0" presStyleCnt="0">
        <dgm:presLayoutVars>
          <dgm:dir/>
          <dgm:resizeHandles val="exact"/>
        </dgm:presLayoutVars>
      </dgm:prSet>
      <dgm:spPr/>
    </dgm:pt>
    <dgm:pt modelId="{65FD2363-56DF-465D-B897-0166400B58DD}" type="pres">
      <dgm:prSet presAssocID="{5C77410E-9511-4815-B79D-BB317D62EC2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BF293-B6C4-430E-B590-35326B82FB09}" type="pres">
      <dgm:prSet presAssocID="{E31C329E-7E36-42DF-8CC4-9B0047CD317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738EB2B-A89D-4B28-8C45-085D2D6EED29}" type="pres">
      <dgm:prSet presAssocID="{E31C329E-7E36-42DF-8CC4-9B0047CD317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528F76D-978D-4C65-9CA3-D9FC928AC85E}" type="pres">
      <dgm:prSet presAssocID="{62485EED-9A28-4BE8-AFFC-6F3B596CA24F}" presName="node" presStyleLbl="node1" presStyleIdx="1" presStyleCnt="3" custScaleX="150905" custLinFactNeighborX="-19169" custLinFactNeighborY="2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E39DC-AD7D-413E-900E-9938B0C09FA7}" type="pres">
      <dgm:prSet presAssocID="{1923CB83-EAFC-4F63-B122-EC6D7F67E2A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3A47F6B-6314-4F98-B13D-0AF06E38AEF0}" type="pres">
      <dgm:prSet presAssocID="{1923CB83-EAFC-4F63-B122-EC6D7F67E2A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ADF6441E-044A-424E-83CC-F4814CEB4A1A}" type="pres">
      <dgm:prSet presAssocID="{E34D6FD2-07B7-45BD-9ED3-6D7DD42E9A52}" presName="node" presStyleLbl="node1" presStyleIdx="2" presStyleCnt="3" custScaleX="111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9435B7-6260-46D4-B2AE-3F6F9E9709EE}" srcId="{8CA8DA2B-2969-41EF-A1A1-45C9A8B051C7}" destId="{62485EED-9A28-4BE8-AFFC-6F3B596CA24F}" srcOrd="1" destOrd="0" parTransId="{E848B8E2-B613-4785-A31B-E29759B13355}" sibTransId="{1923CB83-EAFC-4F63-B122-EC6D7F67E2A4}"/>
    <dgm:cxn modelId="{C626DF70-4A6E-4640-B540-D4934D8465C5}" type="presOf" srcId="{8CA8DA2B-2969-41EF-A1A1-45C9A8B051C7}" destId="{EB4FC7AC-7E03-413B-AF4A-3D1835E20A30}" srcOrd="0" destOrd="0" presId="urn:microsoft.com/office/officeart/2005/8/layout/process1"/>
    <dgm:cxn modelId="{218CC7CB-EB96-4099-85A9-BE0A96551722}" type="presOf" srcId="{5C77410E-9511-4815-B79D-BB317D62EC2F}" destId="{65FD2363-56DF-465D-B897-0166400B58DD}" srcOrd="0" destOrd="0" presId="urn:microsoft.com/office/officeart/2005/8/layout/process1"/>
    <dgm:cxn modelId="{9B9E8619-23FD-4D7C-9C38-008BB7AEF877}" type="presOf" srcId="{E34D6FD2-07B7-45BD-9ED3-6D7DD42E9A52}" destId="{ADF6441E-044A-424E-83CC-F4814CEB4A1A}" srcOrd="0" destOrd="0" presId="urn:microsoft.com/office/officeart/2005/8/layout/process1"/>
    <dgm:cxn modelId="{AFE0C147-E05F-49DA-8BF4-FB2914920C60}" type="presOf" srcId="{E31C329E-7E36-42DF-8CC4-9B0047CD317A}" destId="{9738EB2B-A89D-4B28-8C45-085D2D6EED29}" srcOrd="1" destOrd="0" presId="urn:microsoft.com/office/officeart/2005/8/layout/process1"/>
    <dgm:cxn modelId="{993423BA-B6BD-496D-95D4-D240A97F240F}" srcId="{8CA8DA2B-2969-41EF-A1A1-45C9A8B051C7}" destId="{E34D6FD2-07B7-45BD-9ED3-6D7DD42E9A52}" srcOrd="2" destOrd="0" parTransId="{9D2E94E2-EDE0-43AD-A346-8D56125506E4}" sibTransId="{22682CFF-3A0E-4E7E-B712-CD3E66A0E897}"/>
    <dgm:cxn modelId="{04B14CF7-BE4B-4DFA-9905-C8FEBB1CDF37}" srcId="{8CA8DA2B-2969-41EF-A1A1-45C9A8B051C7}" destId="{5C77410E-9511-4815-B79D-BB317D62EC2F}" srcOrd="0" destOrd="0" parTransId="{F489B5C8-4CA7-46AE-8367-AE1A24557458}" sibTransId="{E31C329E-7E36-42DF-8CC4-9B0047CD317A}"/>
    <dgm:cxn modelId="{C64FE8A2-97BD-4CBA-8FD7-A20EB956EC75}" type="presOf" srcId="{E31C329E-7E36-42DF-8CC4-9B0047CD317A}" destId="{80EBF293-B6C4-430E-B590-35326B82FB09}" srcOrd="0" destOrd="0" presId="urn:microsoft.com/office/officeart/2005/8/layout/process1"/>
    <dgm:cxn modelId="{A6E3B6ED-9BAA-4D31-89DB-B57DD31CD1DB}" type="presOf" srcId="{62485EED-9A28-4BE8-AFFC-6F3B596CA24F}" destId="{2528F76D-978D-4C65-9CA3-D9FC928AC85E}" srcOrd="0" destOrd="0" presId="urn:microsoft.com/office/officeart/2005/8/layout/process1"/>
    <dgm:cxn modelId="{526F586B-0A11-42FD-8C08-7D69D630D0B7}" type="presOf" srcId="{1923CB83-EAFC-4F63-B122-EC6D7F67E2A4}" destId="{13A47F6B-6314-4F98-B13D-0AF06E38AEF0}" srcOrd="1" destOrd="0" presId="urn:microsoft.com/office/officeart/2005/8/layout/process1"/>
    <dgm:cxn modelId="{A2BE0D3E-2E31-4B56-93F2-094800E2E8F6}" type="presOf" srcId="{1923CB83-EAFC-4F63-B122-EC6D7F67E2A4}" destId="{6F5E39DC-AD7D-413E-900E-9938B0C09FA7}" srcOrd="0" destOrd="0" presId="urn:microsoft.com/office/officeart/2005/8/layout/process1"/>
    <dgm:cxn modelId="{E661DE03-4AA5-4153-B3AA-E80CA3776082}" type="presParOf" srcId="{EB4FC7AC-7E03-413B-AF4A-3D1835E20A30}" destId="{65FD2363-56DF-465D-B897-0166400B58DD}" srcOrd="0" destOrd="0" presId="urn:microsoft.com/office/officeart/2005/8/layout/process1"/>
    <dgm:cxn modelId="{94D1EDFC-DD54-4A9C-81B4-5514EC7D5CB6}" type="presParOf" srcId="{EB4FC7AC-7E03-413B-AF4A-3D1835E20A30}" destId="{80EBF293-B6C4-430E-B590-35326B82FB09}" srcOrd="1" destOrd="0" presId="urn:microsoft.com/office/officeart/2005/8/layout/process1"/>
    <dgm:cxn modelId="{C6A1D767-8415-47C1-A1A3-9444A54E3747}" type="presParOf" srcId="{80EBF293-B6C4-430E-B590-35326B82FB09}" destId="{9738EB2B-A89D-4B28-8C45-085D2D6EED29}" srcOrd="0" destOrd="0" presId="urn:microsoft.com/office/officeart/2005/8/layout/process1"/>
    <dgm:cxn modelId="{7ADC9369-FEF9-400D-BCC5-1C3C85B704EF}" type="presParOf" srcId="{EB4FC7AC-7E03-413B-AF4A-3D1835E20A30}" destId="{2528F76D-978D-4C65-9CA3-D9FC928AC85E}" srcOrd="2" destOrd="0" presId="urn:microsoft.com/office/officeart/2005/8/layout/process1"/>
    <dgm:cxn modelId="{FB9A9E9E-2E5A-46B1-9F8F-29156ED71F52}" type="presParOf" srcId="{EB4FC7AC-7E03-413B-AF4A-3D1835E20A30}" destId="{6F5E39DC-AD7D-413E-900E-9938B0C09FA7}" srcOrd="3" destOrd="0" presId="urn:microsoft.com/office/officeart/2005/8/layout/process1"/>
    <dgm:cxn modelId="{28AB9718-0206-493A-9562-0D3FCE108445}" type="presParOf" srcId="{6F5E39DC-AD7D-413E-900E-9938B0C09FA7}" destId="{13A47F6B-6314-4F98-B13D-0AF06E38AEF0}" srcOrd="0" destOrd="0" presId="urn:microsoft.com/office/officeart/2005/8/layout/process1"/>
    <dgm:cxn modelId="{C1F12CB4-BF31-45B0-8856-EE205549735D}" type="presParOf" srcId="{EB4FC7AC-7E03-413B-AF4A-3D1835E20A30}" destId="{ADF6441E-044A-424E-83CC-F4814CEB4A1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FD2363-56DF-465D-B897-0166400B58DD}">
      <dsp:nvSpPr>
        <dsp:cNvPr id="0" name=""/>
        <dsp:cNvSpPr/>
      </dsp:nvSpPr>
      <dsp:spPr>
        <a:xfrm>
          <a:off x="1844" y="24433"/>
          <a:ext cx="2147589" cy="128855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Started on August 6</a:t>
          </a:r>
          <a:r>
            <a:rPr lang="en-US" sz="2000" kern="1200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 2014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44" y="24433"/>
        <a:ext cx="2147589" cy="1288553"/>
      </dsp:txXfrm>
    </dsp:sp>
    <dsp:sp modelId="{80EBF293-B6C4-430E-B590-35326B82FB09}">
      <dsp:nvSpPr>
        <dsp:cNvPr id="0" name=""/>
        <dsp:cNvSpPr/>
      </dsp:nvSpPr>
      <dsp:spPr>
        <a:xfrm rot="24787">
          <a:off x="2323021" y="412729"/>
          <a:ext cx="368024" cy="532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24787">
        <a:off x="2323021" y="412729"/>
        <a:ext cx="368024" cy="532602"/>
      </dsp:txXfrm>
    </dsp:sp>
    <dsp:sp modelId="{2528F76D-978D-4C65-9CA3-D9FC928AC85E}">
      <dsp:nvSpPr>
        <dsp:cNvPr id="0" name=""/>
        <dsp:cNvSpPr/>
      </dsp:nvSpPr>
      <dsp:spPr>
        <a:xfrm>
          <a:off x="2843802" y="48866"/>
          <a:ext cx="3240820" cy="1288553"/>
        </a:xfrm>
        <a:prstGeom prst="roundRect">
          <a:avLst>
            <a:gd name="adj" fmla="val 10000"/>
          </a:avLst>
        </a:prstGeom>
        <a:solidFill>
          <a:schemeClr val="accent2">
            <a:hueOff val="-3277702"/>
            <a:satOff val="-3888"/>
            <a:lumOff val="-205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Continued every Sunday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05.00 PM – 07.00 PM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3802" y="48866"/>
        <a:ext cx="3240820" cy="1288553"/>
      </dsp:txXfrm>
    </dsp:sp>
    <dsp:sp modelId="{6F5E39DC-AD7D-413E-900E-9938B0C09FA7}">
      <dsp:nvSpPr>
        <dsp:cNvPr id="0" name=""/>
        <dsp:cNvSpPr/>
      </dsp:nvSpPr>
      <dsp:spPr>
        <a:xfrm rot="21578149">
          <a:off x="6340543" y="413190"/>
          <a:ext cx="542574" cy="532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21578149">
        <a:off x="6340543" y="413190"/>
        <a:ext cx="542574" cy="532602"/>
      </dsp:txXfrm>
    </dsp:sp>
    <dsp:sp modelId="{ADF6441E-044A-424E-83CC-F4814CEB4A1A}">
      <dsp:nvSpPr>
        <dsp:cNvPr id="0" name=""/>
        <dsp:cNvSpPr/>
      </dsp:nvSpPr>
      <dsp:spPr>
        <a:xfrm>
          <a:off x="7108327" y="24433"/>
          <a:ext cx="2399588" cy="1288553"/>
        </a:xfrm>
        <a:prstGeom prst="roundRect">
          <a:avLst>
            <a:gd name="adj" fmla="val 10000"/>
          </a:avLst>
        </a:prstGeom>
        <a:solidFill>
          <a:schemeClr val="accent2">
            <a:hueOff val="-6555403"/>
            <a:satOff val="-7776"/>
            <a:lumOff val="-411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Ended on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October 06</a:t>
          </a:r>
          <a:r>
            <a:rPr lang="en-US" sz="1800" kern="1200" baseline="30000" dirty="0" smtClean="0">
              <a:latin typeface="Times New Roman" pitchFamily="18" charset="0"/>
              <a:cs typeface="Times New Roman" pitchFamily="18" charset="0"/>
            </a:rPr>
            <a:t>th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 2014</a:t>
          </a:r>
          <a:endParaRPr lang="en-US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08327" y="24433"/>
        <a:ext cx="2399588" cy="1288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081-8781-4431-8FD4-2CF608CD7C47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42EF-B2A2-4428-A098-E6934E284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A47C-B7FD-4BE9-B0E6-81BA758D95F2}" type="datetimeFigureOut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6F0-385D-4F6E-BE54-A09D410D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n-IN" smtClean="0"/>
          </a:p>
        </p:txBody>
      </p:sp>
    </p:spTree>
    <p:extLst>
      <p:ext uri="{BB962C8B-B14F-4D97-AF65-F5344CB8AC3E}">
        <p14:creationId xmlns:p14="http://schemas.microsoft.com/office/powerpoint/2010/main" xmlns="" val="2023223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24136-D290-48F3-A182-4C46BEB5146B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67474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7D44C-38B1-4D0F-9006-D5774F331095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344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518A-FD4F-4358-B95B-9DB5A17160FB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5569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9F4F-03AD-4497-A65D-076601BD41D2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778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BF3AC-A781-43AA-8BD5-B12F49168B94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79606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56A41-C91B-43FF-9881-F5DA9878418F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503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7AA76-41EE-4C13-950E-E611B8B8FC52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466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07A26-E7BC-4498-97E4-87AF12377CA9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71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A4171-1117-4486-993C-35A7470D8847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359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A4CB8-1563-4663-81DB-74EB416C19BE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287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0C6724CE-2468-448B-87C1-A92EDD78369B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924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D11720-76E7-46E6-B0AA-057287C42052}" type="datetime1">
              <a:rPr lang="en-US" smtClean="0"/>
              <a:pPr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729" y="1274662"/>
            <a:ext cx="10428950" cy="2262781"/>
          </a:xfrm>
        </p:spPr>
        <p:txBody>
          <a:bodyPr>
            <a:noAutofit/>
          </a:bodyPr>
          <a:lstStyle/>
          <a:p>
            <a:pPr algn="ctr"/>
            <a:r>
              <a:rPr lang="en-US" sz="9600" cap="none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Elephant" panose="02020904090505020303" pitchFamily="18" charset="0"/>
              </a:rPr>
              <a:t>Troop Church Evolution</a:t>
            </a:r>
            <a:endParaRPr lang="en-US" sz="9600" cap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98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0" y="1585687"/>
            <a:ext cx="3429000" cy="230051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Troop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Rehoboth 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31520" y="80941"/>
          <a:ext cx="9509760" cy="1337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264731" y="1567657"/>
            <a:ext cx="4933152" cy="49675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en-US" sz="2700" b="1" dirty="0">
              <a:latin typeface="Montez" pitchFamily="2" charset="0"/>
            </a:endParaRPr>
          </a:p>
          <a:p>
            <a:pPr algn="ctr"/>
            <a:endParaRPr lang="en-US" sz="3600" b="1" dirty="0">
              <a:solidFill>
                <a:srgbClr val="7030A0"/>
              </a:solidFill>
              <a:latin typeface="Lucida Calligraphy" pitchFamily="66" charset="0"/>
            </a:endParaRP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Lucida Calligraphy" pitchFamily="66" charset="0"/>
              </a:rPr>
              <a:t>Members List 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Bro. Daniel Paul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Sis</a:t>
            </a:r>
            <a:r>
              <a:rPr lang="en-US" sz="24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Hema</a:t>
            </a:r>
            <a:r>
              <a:rPr lang="en-US" sz="24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daniel</a:t>
            </a:r>
            <a:r>
              <a:rPr lang="en-US" sz="24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Sis. </a:t>
            </a:r>
            <a:r>
              <a:rPr lang="en-US" sz="2400" b="1" dirty="0" err="1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Arockiya</a:t>
            </a:r>
            <a:r>
              <a:rPr lang="en-US" sz="24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 Mary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Bro. Felix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Sis. </a:t>
            </a:r>
            <a:r>
              <a:rPr lang="en-US" sz="2400" b="1" dirty="0" err="1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Swapna</a:t>
            </a:r>
            <a:r>
              <a:rPr lang="en-US" sz="24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Bro. Immanuel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Bro. </a:t>
            </a:r>
            <a:r>
              <a:rPr lang="en-US" sz="2400" b="1" dirty="0" err="1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Kirubakaran</a:t>
            </a:r>
            <a:r>
              <a:rPr lang="en-US" sz="24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Bro. Judah </a:t>
            </a:r>
            <a:r>
              <a:rPr lang="en-US" sz="2400" b="1" dirty="0" smtClean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Paul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Sis. Angelica</a:t>
            </a:r>
          </a:p>
          <a:p>
            <a:pPr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Sis </a:t>
            </a:r>
            <a:r>
              <a:rPr lang="en-US" sz="2800" b="1" dirty="0" err="1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Leema</a:t>
            </a:r>
            <a:r>
              <a:rPr lang="en-US" sz="2800" b="1" dirty="0">
                <a:solidFill>
                  <a:schemeClr val="bg1"/>
                </a:solidFill>
                <a:latin typeface="STXingkai" panose="02010800040101010101" pitchFamily="2" charset="-122"/>
                <a:ea typeface="STXingkai" panose="02010800040101010101" pitchFamily="2" charset="-122"/>
                <a:cs typeface="Times New Roman" pitchFamily="18" charset="0"/>
              </a:rPr>
              <a:t> Rose </a:t>
            </a:r>
          </a:p>
          <a:p>
            <a:endParaRPr lang="en-US" sz="2800" b="1" dirty="0">
              <a:solidFill>
                <a:schemeClr val="bg1"/>
              </a:solidFill>
              <a:latin typeface="STXingkai" panose="02010800040101010101" pitchFamily="2" charset="-122"/>
              <a:ea typeface="STXingkai" panose="02010800040101010101" pitchFamily="2" charset="-122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1354591" y="4069442"/>
            <a:ext cx="3767818" cy="2590800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Cooper Std Black" pitchFamily="18" charset="0"/>
                <a:cs typeface="Vijaya" pitchFamily="34" charset="0"/>
              </a:rPr>
              <a:t>First Troop Church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53000" y="2588455"/>
            <a:ext cx="1311731" cy="14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9801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Elephant" panose="02020904090505020303" pitchFamily="18" charset="0"/>
              </a:rPr>
              <a:t>Troop Rehoboth, divided into 6 Troops  at </a:t>
            </a:r>
            <a:r>
              <a:rPr lang="en-US" dirty="0" err="1" smtClean="0">
                <a:solidFill>
                  <a:srgbClr val="FF0000"/>
                </a:solidFill>
                <a:latin typeface="Elephant" panose="02020904090505020303" pitchFamily="18" charset="0"/>
              </a:rPr>
              <a:t>Padappai</a:t>
            </a:r>
            <a:r>
              <a:rPr lang="en-US" smtClean="0">
                <a:solidFill>
                  <a:srgbClr val="FF0000"/>
                </a:solidFill>
                <a:latin typeface="Elephant" panose="02020904090505020303" pitchFamily="18" charset="0"/>
              </a:rPr>
              <a:t> on 13.10.2014 </a:t>
            </a:r>
            <a:endParaRPr lang="en-US" dirty="0">
              <a:solidFill>
                <a:srgbClr val="FF000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752600"/>
            <a:ext cx="8153400" cy="460296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solidFill>
                  <a:srgbClr val="FFFF00"/>
                </a:solidFill>
              </a:rPr>
              <a:t>                       </a:t>
            </a:r>
            <a:r>
              <a:rPr lang="en-US" b="1" dirty="0" smtClean="0">
                <a:solidFill>
                  <a:srgbClr val="FFC000"/>
                </a:solidFill>
                <a:latin typeface="Goudy Old Style" pitchFamily="18" charset="0"/>
              </a:rPr>
              <a:t>Rehoboth</a:t>
            </a:r>
            <a:endParaRPr lang="en-US" b="1" dirty="0">
              <a:solidFill>
                <a:srgbClr val="FFC000"/>
              </a:solidFill>
              <a:latin typeface="Goudy Old Style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962400" y="2209800"/>
            <a:ext cx="2743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05600" y="2209800"/>
            <a:ext cx="2286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705600" y="2209800"/>
            <a:ext cx="16002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86200" y="2209800"/>
            <a:ext cx="28194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705600" y="2209800"/>
            <a:ext cx="228600" cy="3200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43600" y="2209800"/>
            <a:ext cx="7620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057400" y="3048000"/>
            <a:ext cx="1981200" cy="76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skerville Old Face" pitchFamily="18" charset="0"/>
              </a:rPr>
              <a:t>John The 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Baptist Troop</a:t>
            </a:r>
            <a:endParaRPr lang="en-US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Baskerville Old Face" pitchFamily="18" charset="0"/>
              </a:rPr>
              <a:t>Bro. Felix</a:t>
            </a:r>
          </a:p>
        </p:txBody>
      </p:sp>
      <p:sp>
        <p:nvSpPr>
          <p:cNvPr id="25" name="Oval 24"/>
          <p:cNvSpPr/>
          <p:nvPr/>
        </p:nvSpPr>
        <p:spPr>
          <a:xfrm>
            <a:off x="2286000" y="4648200"/>
            <a:ext cx="2362200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skerville Old Face" pitchFamily="18" charset="0"/>
              </a:rPr>
              <a:t>Jehovah 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Nissi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Troop </a:t>
            </a:r>
            <a:r>
              <a:rPr lang="en-US" b="1" dirty="0">
                <a:solidFill>
                  <a:schemeClr val="bg1"/>
                </a:solidFill>
                <a:latin typeface="Baskerville Old Face" pitchFamily="18" charset="0"/>
              </a:rPr>
              <a:t>Bro. Judah </a:t>
            </a:r>
          </a:p>
        </p:txBody>
      </p:sp>
      <p:sp>
        <p:nvSpPr>
          <p:cNvPr id="27" name="Curved Up Ribbon 26"/>
          <p:cNvSpPr/>
          <p:nvPr/>
        </p:nvSpPr>
        <p:spPr>
          <a:xfrm>
            <a:off x="4800600" y="3657600"/>
            <a:ext cx="1905000" cy="1371600"/>
          </a:xfrm>
          <a:prstGeom prst="ellipseRibbon2">
            <a:avLst>
              <a:gd name="adj1" fmla="val 32777"/>
              <a:gd name="adj2" fmla="val 61749"/>
              <a:gd name="adj3" fmla="val 2702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Baskerville Old Face" pitchFamily="18" charset="0"/>
              </a:rPr>
              <a:t>Samuel Troop</a:t>
            </a:r>
            <a:endParaRPr lang="en-US" sz="1600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Baskerville Old Face" pitchFamily="18" charset="0"/>
              </a:rPr>
              <a:t>Sis. </a:t>
            </a:r>
            <a:r>
              <a:rPr lang="en-US" sz="1600" b="1" dirty="0" err="1">
                <a:solidFill>
                  <a:schemeClr val="bg1"/>
                </a:solidFill>
                <a:latin typeface="Baskerville Old Face" pitchFamily="18" charset="0"/>
              </a:rPr>
              <a:t>Swapna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Flowchart: Terminator 34"/>
          <p:cNvSpPr/>
          <p:nvPr/>
        </p:nvSpPr>
        <p:spPr>
          <a:xfrm>
            <a:off x="5715000" y="5562600"/>
            <a:ext cx="1981200" cy="7620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askerville Old Face" pitchFamily="18" charset="0"/>
              </a:rPr>
              <a:t>Jehovah </a:t>
            </a:r>
            <a:r>
              <a:rPr lang="en-US" b="1" dirty="0" err="1" smtClean="0">
                <a:solidFill>
                  <a:schemeClr val="bg1"/>
                </a:solidFill>
                <a:latin typeface="Baskerville Old Face" pitchFamily="18" charset="0"/>
              </a:rPr>
              <a:t>Rapha</a:t>
            </a:r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Troop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Baskerville Old Face" pitchFamily="18" charset="0"/>
              </a:rPr>
              <a:t>Bro. Immanuel</a:t>
            </a:r>
          </a:p>
        </p:txBody>
      </p:sp>
      <p:sp>
        <p:nvSpPr>
          <p:cNvPr id="45" name="Flowchart: Data 44"/>
          <p:cNvSpPr/>
          <p:nvPr/>
        </p:nvSpPr>
        <p:spPr>
          <a:xfrm>
            <a:off x="7848600" y="4800600"/>
            <a:ext cx="2819400" cy="838200"/>
          </a:xfrm>
          <a:prstGeom prst="flowChartInputOutp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Miracle Troop</a:t>
            </a:r>
            <a:endParaRPr lang="en-US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Baskerville Old Face" pitchFamily="18" charset="0"/>
              </a:rPr>
              <a:t>Bro. Paul Daniel</a:t>
            </a:r>
          </a:p>
        </p:txBody>
      </p:sp>
      <p:sp>
        <p:nvSpPr>
          <p:cNvPr id="49" name="Flowchart: Punched Tape 48"/>
          <p:cNvSpPr/>
          <p:nvPr/>
        </p:nvSpPr>
        <p:spPr>
          <a:xfrm>
            <a:off x="8610600" y="3048000"/>
            <a:ext cx="1676400" cy="1066800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askerville Old Face" pitchFamily="18" charset="0"/>
              </a:rPr>
              <a:t>Grace Troop </a:t>
            </a:r>
            <a:endParaRPr lang="en-US" b="1" dirty="0">
              <a:solidFill>
                <a:schemeClr val="bg1"/>
              </a:solidFill>
              <a:latin typeface="Baskerville Old Face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Baskerville Old Face" pitchFamily="18" charset="0"/>
              </a:rPr>
              <a:t>Sis. Angelica</a:t>
            </a:r>
          </a:p>
        </p:txBody>
      </p:sp>
    </p:spTree>
    <p:extLst>
      <p:ext uri="{BB962C8B-B14F-4D97-AF65-F5344CB8AC3E}">
        <p14:creationId xmlns:p14="http://schemas.microsoft.com/office/powerpoint/2010/main" xmlns="" val="16743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520" y="2088523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Tamil Nadu Model</a:t>
            </a:r>
            <a:endParaRPr lang="en-GB" sz="5400" dirty="0">
              <a:solidFill>
                <a:srgbClr val="FFFF00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220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533" y="215850"/>
            <a:ext cx="10363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Revealed to Troop Church David,  </a:t>
            </a:r>
            <a:r>
              <a:rPr lang="en-US" dirty="0" err="1" smtClean="0">
                <a:solidFill>
                  <a:srgbClr val="FFFF00"/>
                </a:solidFill>
              </a:rPr>
              <a:t>Porur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Strategy </a:t>
            </a:r>
            <a:r>
              <a:rPr lang="en-US" dirty="0">
                <a:solidFill>
                  <a:srgbClr val="FFFF00"/>
                </a:solidFill>
              </a:rPr>
              <a:t>for Oct / Nov / Dec </a:t>
            </a:r>
            <a:r>
              <a:rPr lang="en-US" dirty="0" smtClean="0">
                <a:solidFill>
                  <a:srgbClr val="FFFF00"/>
                </a:solidFill>
              </a:rPr>
              <a:t>-2015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741" y="1448709"/>
            <a:ext cx="103632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15 Troop Churches in the identified locations of the City by 31</a:t>
            </a:r>
            <a:r>
              <a:rPr lang="en-US" baseline="30000" dirty="0" smtClean="0"/>
              <a:t>st</a:t>
            </a:r>
            <a:r>
              <a:rPr lang="en-US" dirty="0" smtClean="0"/>
              <a:t> Dec 2015</a:t>
            </a:r>
          </a:p>
          <a:p>
            <a:r>
              <a:rPr lang="en-US" dirty="0" smtClean="0"/>
              <a:t>15 leaders will join hands together &amp; build the troop churches in Chennai</a:t>
            </a:r>
          </a:p>
          <a:p>
            <a:r>
              <a:rPr lang="en-US" dirty="0" smtClean="0"/>
              <a:t>Frequent leaders meet- next 03 months</a:t>
            </a:r>
          </a:p>
          <a:p>
            <a:pPr marL="0" indent="0">
              <a:buNone/>
            </a:pPr>
            <a:endParaRPr lang="en-US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56640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878" y="0"/>
            <a:ext cx="446792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3962" y="28346"/>
            <a:ext cx="351599" cy="61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159" y="3476621"/>
            <a:ext cx="351599" cy="616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747" y="3967976"/>
            <a:ext cx="351599" cy="61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977" y="4656334"/>
            <a:ext cx="351599" cy="616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378" y="4964617"/>
            <a:ext cx="351599" cy="616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1548" y="5581184"/>
            <a:ext cx="351599" cy="616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1547" y="6241434"/>
            <a:ext cx="351599" cy="616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568" y="5889467"/>
            <a:ext cx="351599" cy="6165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0696" y="5733586"/>
            <a:ext cx="351599" cy="6165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9097" y="6030951"/>
            <a:ext cx="351599" cy="616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8721" y="5414384"/>
            <a:ext cx="351599" cy="6165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1653" y="1966798"/>
            <a:ext cx="351599" cy="616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654" y="2812433"/>
            <a:ext cx="351599" cy="6165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978" y="3233620"/>
            <a:ext cx="351599" cy="616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1549" y="4819653"/>
            <a:ext cx="351599" cy="6165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241" y="2132910"/>
            <a:ext cx="351599" cy="61656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493148" y="5127935"/>
            <a:ext cx="183145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3146" y="6653325"/>
            <a:ext cx="183145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04831" y="5889466"/>
            <a:ext cx="183145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17346" y="4343400"/>
            <a:ext cx="20072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93166" y="6300204"/>
            <a:ext cx="22314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76158" y="5581183"/>
            <a:ext cx="27484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73377" y="6061154"/>
            <a:ext cx="366290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338234" y="6506034"/>
            <a:ext cx="3986364" cy="4368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55976" y="5397889"/>
            <a:ext cx="376862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21724" y="4819652"/>
            <a:ext cx="340287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17366" y="3779561"/>
            <a:ext cx="2407232" cy="53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88348" y="3120715"/>
            <a:ext cx="213625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916009" y="3429001"/>
            <a:ext cx="3420274" cy="4227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022452" y="2275080"/>
            <a:ext cx="230214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85839" y="2578021"/>
            <a:ext cx="25504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10040" y="347779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20881" y="4995902"/>
            <a:ext cx="2323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Thiruvanmiyur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Triune God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56727" y="2164194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Kolathur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Grace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53011" y="2468916"/>
            <a:ext cx="1747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Kolathur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Yahweh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56728" y="4204901"/>
            <a:ext cx="2247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Kodambakkam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Elshadai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6284" y="209280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Ponneri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 Daniel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36284" y="6361613"/>
            <a:ext cx="1779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Tambaram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Grace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6727" y="5930853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Crompet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Good Shepard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6727" y="2982216"/>
            <a:ext cx="2538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Perambur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Yezhumbi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Prahasi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53011" y="5722667"/>
            <a:ext cx="21964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Palavakkam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Conqueror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56727" y="5456587"/>
            <a:ext cx="253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Keelkattalai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John The Baptist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6283" y="5259390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Porur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 David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56728" y="4713715"/>
            <a:ext cx="2755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Virugambakkam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Jehovah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Yierah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78589" y="3670065"/>
            <a:ext cx="214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Anna Nager –  The Rock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56727" y="3330875"/>
            <a:ext cx="25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Ayapakkam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 Jehovah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Yierah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56728" y="6559818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Panayur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Shiloam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81826" y="6161705"/>
            <a:ext cx="1507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OMR –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Helkiah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39902" y="552757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Samuel</a:t>
            </a:r>
            <a:endParaRPr lang="en-GB" sz="1000" dirty="0"/>
          </a:p>
        </p:txBody>
      </p:sp>
      <p:cxnSp>
        <p:nvCxnSpPr>
          <p:cNvPr id="38" name="Straight Arrow Connector 37"/>
          <p:cNvCxnSpPr>
            <a:stCxn id="60" idx="3"/>
            <a:endCxn id="28" idx="1"/>
          </p:cNvCxnSpPr>
          <p:nvPr/>
        </p:nvCxnSpPr>
        <p:spPr>
          <a:xfrm>
            <a:off x="7934799" y="347779"/>
            <a:ext cx="805103" cy="328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606822" y="5411785"/>
            <a:ext cx="1015847" cy="2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23510" y="5285771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</a:t>
            </a:r>
            <a:r>
              <a:rPr lang="en-US" sz="1000" dirty="0" err="1"/>
              <a:t>Vallamai</a:t>
            </a:r>
            <a:endParaRPr lang="en-GB" sz="10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7779435" y="359747"/>
            <a:ext cx="1019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781219" y="224669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Ruth</a:t>
            </a:r>
            <a:endParaRPr lang="en-GB" sz="10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7923375" y="2585432"/>
            <a:ext cx="1068225" cy="2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622668" y="3120715"/>
            <a:ext cx="852396" cy="2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8475292" y="4964616"/>
            <a:ext cx="816898" cy="15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8698585" y="5595086"/>
            <a:ext cx="852396" cy="2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7885423" y="6506033"/>
            <a:ext cx="852396" cy="13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9111389" y="2484304"/>
            <a:ext cx="16514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</a:t>
            </a:r>
            <a:r>
              <a:rPr lang="en-US" sz="1000" dirty="0" err="1"/>
              <a:t>Madhura</a:t>
            </a:r>
            <a:r>
              <a:rPr lang="en-US" sz="1000" dirty="0"/>
              <a:t> </a:t>
            </a:r>
            <a:r>
              <a:rPr lang="en-US" sz="1000" dirty="0" err="1"/>
              <a:t>Gandham</a:t>
            </a:r>
            <a:endParaRPr lang="en-GB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9347847" y="3043003"/>
            <a:ext cx="1444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</a:t>
            </a:r>
            <a:r>
              <a:rPr lang="en-US" sz="1000" dirty="0" err="1"/>
              <a:t>Yehowah</a:t>
            </a:r>
            <a:r>
              <a:rPr lang="en-US" sz="1000" dirty="0"/>
              <a:t> </a:t>
            </a:r>
            <a:r>
              <a:rPr lang="en-US" sz="1000" dirty="0" err="1"/>
              <a:t>rapha</a:t>
            </a:r>
            <a:endParaRPr lang="en-GB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9292191" y="4854027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Bethel</a:t>
            </a:r>
            <a:endParaRPr lang="en-GB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9568262" y="5531992"/>
            <a:ext cx="9653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Church</a:t>
            </a:r>
            <a:endParaRPr lang="en-GB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8781219" y="6377001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Shalom</a:t>
            </a:r>
            <a:endParaRPr lang="en-GB" sz="10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8458019" y="5134401"/>
            <a:ext cx="852396" cy="2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9342622" y="5033273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Ruth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xmlns="" val="117657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2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0500"/>
                            </p:stCondLst>
                            <p:childTnLst>
                              <p:par>
                                <p:cTn id="2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500"/>
                            </p:stCondLst>
                            <p:childTnLst>
                              <p:par>
                                <p:cTn id="2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9500"/>
                            </p:stCondLst>
                            <p:childTnLst>
                              <p:par>
                                <p:cTn id="3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1500"/>
                            </p:stCondLst>
                            <p:childTnLst>
                              <p:par>
                                <p:cTn id="3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3500"/>
                            </p:stCondLst>
                            <p:childTnLst>
                              <p:par>
                                <p:cTn id="3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3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8500"/>
                            </p:stCondLst>
                            <p:childTnLst>
                              <p:par>
                                <p:cTn id="3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60500"/>
                            </p:stCondLst>
                            <p:childTnLst>
                              <p:par>
                                <p:cTn id="3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62500"/>
                            </p:stCondLst>
                            <p:childTnLst>
                              <p:par>
                                <p:cTn id="4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63000"/>
                            </p:stCondLst>
                            <p:childTnLst>
                              <p:par>
                                <p:cTn id="4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65000"/>
                            </p:stCondLst>
                            <p:childTnLst>
                              <p:par>
                                <p:cTn id="4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67000"/>
                            </p:stCondLst>
                            <p:childTnLst>
                              <p:par>
                                <p:cTn id="4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67500"/>
                            </p:stCondLst>
                            <p:childTnLst>
                              <p:par>
                                <p:cTn id="4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69500"/>
                            </p:stCondLst>
                            <p:childTnLst>
                              <p:par>
                                <p:cTn id="4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71500"/>
                            </p:stCondLst>
                            <p:childTnLst>
                              <p:par>
                                <p:cTn id="4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72000"/>
                            </p:stCondLst>
                            <p:childTnLst>
                              <p:par>
                                <p:cTn id="4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74000"/>
                            </p:stCondLst>
                            <p:childTnLst>
                              <p:par>
                                <p:cTn id="4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75000"/>
                            </p:stCondLst>
                            <p:childTnLst>
                              <p:par>
                                <p:cTn id="4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76000"/>
                            </p:stCondLst>
                            <p:childTnLst>
                              <p:par>
                                <p:cTn id="5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77000"/>
                            </p:stCondLst>
                            <p:childTnLst>
                              <p:par>
                                <p:cTn id="5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78000"/>
                            </p:stCondLst>
                            <p:childTnLst>
                              <p:par>
                                <p:cTn id="5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79000"/>
                            </p:stCondLst>
                            <p:childTnLst>
                              <p:par>
                                <p:cTn id="5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80000"/>
                            </p:stCondLst>
                            <p:childTnLst>
                              <p:par>
                                <p:cTn id="5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81000"/>
                            </p:stCondLst>
                            <p:childTnLst>
                              <p:par>
                                <p:cTn id="5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82000"/>
                            </p:stCondLst>
                            <p:childTnLst>
                              <p:par>
                                <p:cTn id="5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83000"/>
                            </p:stCondLst>
                            <p:childTnLst>
                              <p:par>
                                <p:cTn id="5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84000"/>
                            </p:stCondLst>
                            <p:childTnLst>
                              <p:par>
                                <p:cTn id="5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85000"/>
                            </p:stCondLst>
                            <p:childTnLst>
                              <p:par>
                                <p:cTn id="5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5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87000"/>
                            </p:stCondLst>
                            <p:childTnLst>
                              <p:par>
                                <p:cTn id="57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88000"/>
                            </p:stCondLst>
                            <p:childTnLst>
                              <p:par>
                                <p:cTn id="57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89000"/>
                            </p:stCondLst>
                            <p:childTnLst>
                              <p:par>
                                <p:cTn id="58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90000"/>
                            </p:stCondLst>
                            <p:childTnLst>
                              <p:par>
                                <p:cTn id="5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91000"/>
                            </p:stCondLst>
                            <p:childTnLst>
                              <p:par>
                                <p:cTn id="59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28" grpId="0"/>
      <p:bldP spid="48" grpId="0"/>
      <p:bldP spid="72" grpId="0"/>
      <p:bldP spid="78" grpId="0"/>
      <p:bldP spid="79" grpId="0"/>
      <p:bldP spid="80" grpId="0"/>
      <p:bldP spid="81" grpId="0"/>
      <p:bldP spid="82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106" y="47878"/>
            <a:ext cx="10363200" cy="914400"/>
          </a:xfrm>
        </p:spPr>
        <p:txBody>
          <a:bodyPr/>
          <a:lstStyle/>
          <a:p>
            <a:r>
              <a:rPr lang="en-US" dirty="0" smtClean="0"/>
              <a:t>Chennai Model translated </a:t>
            </a:r>
            <a:r>
              <a:rPr lang="en-US" dirty="0" err="1" smtClean="0"/>
              <a:t>toTamil</a:t>
            </a:r>
            <a:r>
              <a:rPr lang="en-US" dirty="0" smtClean="0"/>
              <a:t> Nadu in the next 4 months(6.8.2016)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295400"/>
            <a:ext cx="4648200" cy="556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3188" y="1638863"/>
            <a:ext cx="351599" cy="61656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28987" y="1947145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65316" y="1808646"/>
            <a:ext cx="2228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Vellore– Deborah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472" y="1882577"/>
            <a:ext cx="351599" cy="61656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683157" y="2225728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98784" y="2116930"/>
            <a:ext cx="3195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Krishnagiri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–  Grace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Rehaboth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1" y="1192079"/>
            <a:ext cx="351599" cy="616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8201" y="1500363"/>
            <a:ext cx="351599" cy="6165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2169742"/>
            <a:ext cx="351599" cy="616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248" y="4724401"/>
            <a:ext cx="351599" cy="61656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5569691" y="1295400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1" y="1670958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69691" y="2590800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528986" y="5042171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72098" y="4903672"/>
            <a:ext cx="3645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Ramanadhapuram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Good Samaritan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48200" y="1208566"/>
            <a:ext cx="2039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s in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Thiruvallur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4730" y="2437037"/>
            <a:ext cx="2366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s in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Kancheepuram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48560" y="1543555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s  in Chennai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3609" y="5943601"/>
            <a:ext cx="351599" cy="6165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1" y="5635317"/>
            <a:ext cx="351599" cy="6165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2010" y="4733888"/>
            <a:ext cx="351599" cy="6165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2009" y="3768417"/>
            <a:ext cx="351599" cy="6165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2702" y="4260234"/>
            <a:ext cx="351599" cy="6165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3041" y="4260233"/>
            <a:ext cx="351599" cy="616567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3912304" y="4551006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453608" y="4076699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748501" y="6251883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400" y="5791200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482472" y="5297332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994640" y="4852229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497045" y="6113384"/>
            <a:ext cx="2333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Tuticorin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–  Joshua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09198" y="5666602"/>
            <a:ext cx="2885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Kanniyakumari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Hepseba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03561" y="5202468"/>
            <a:ext cx="2788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Virudhunager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– Shadrach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90706" y="4713730"/>
            <a:ext cx="20494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 Theni -  Caleb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57581" y="4403955"/>
            <a:ext cx="2214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 Madurai -  David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97031" y="3938201"/>
            <a:ext cx="3366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Dindigul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-  Royal Family of Jesus 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8271" y="2322142"/>
            <a:ext cx="351599" cy="61656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6902" y="2714036"/>
            <a:ext cx="351599" cy="6165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9408" y="3022319"/>
            <a:ext cx="351599" cy="61656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8019" y="2791099"/>
            <a:ext cx="351599" cy="61656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3981007" y="2791098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976720" y="3412020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72701" y="3022318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024438" y="3200400"/>
            <a:ext cx="360242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716652" y="2679563"/>
            <a:ext cx="210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s  -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Dharmapuri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287259" y="2866436"/>
            <a:ext cx="1523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 Salem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57581" y="3061901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 Erode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716651" y="3273521"/>
            <a:ext cx="17700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Namakkal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0272" y="3412021"/>
            <a:ext cx="351599" cy="616567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>
            <a:off x="3800921" y="3792802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31008" y="3685587"/>
            <a:ext cx="14638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Light House 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Karur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4047" y="2013858"/>
            <a:ext cx="351599" cy="61656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0199" y="2322142"/>
            <a:ext cx="351599" cy="616567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3598" y="5050035"/>
            <a:ext cx="351599" cy="61656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2219" y="3407666"/>
            <a:ext cx="351599" cy="61656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401" y="2866436"/>
            <a:ext cx="351599" cy="61656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3879" y="3735519"/>
            <a:ext cx="351599" cy="61656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7375" y="4352086"/>
            <a:ext cx="351599" cy="61656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12304" y="3143435"/>
            <a:ext cx="351599" cy="6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03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1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1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19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35000"/>
                            </p:stCondLst>
                            <p:childTnLst>
                              <p:par>
                                <p:cTn id="2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7000"/>
                            </p:stCondLst>
                            <p:childTnLst>
                              <p:par>
                                <p:cTn id="2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90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95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40000"/>
                            </p:stCondLst>
                            <p:childTnLst>
                              <p:par>
                                <p:cTn id="2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40500"/>
                            </p:stCondLst>
                            <p:childTnLst>
                              <p:par>
                                <p:cTn id="2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2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1500"/>
                            </p:stCondLst>
                            <p:childTnLst>
                              <p:par>
                                <p:cTn id="2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2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4000"/>
                            </p:stCondLst>
                            <p:childTnLst>
                              <p:par>
                                <p:cTn id="2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46000"/>
                            </p:stCondLst>
                            <p:childTnLst>
                              <p:par>
                                <p:cTn id="2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8000"/>
                            </p:stCondLst>
                            <p:childTnLst>
                              <p:par>
                                <p:cTn id="3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00"/>
                            </p:stCondLst>
                            <p:childTnLst>
                              <p:par>
                                <p:cTn id="3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2000"/>
                            </p:stCondLst>
                            <p:childTnLst>
                              <p:par>
                                <p:cTn id="3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4000"/>
                            </p:stCondLst>
                            <p:childTnLst>
                              <p:par>
                                <p:cTn id="3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6000"/>
                            </p:stCondLst>
                            <p:childTnLst>
                              <p:par>
                                <p:cTn id="3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3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60000"/>
                            </p:stCondLst>
                            <p:childTnLst>
                              <p:par>
                                <p:cTn id="38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62000"/>
                            </p:stCondLst>
                            <p:childTnLst>
                              <p:par>
                                <p:cTn id="3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62500"/>
                            </p:stCondLst>
                            <p:childTnLst>
                              <p:par>
                                <p:cTn id="3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63000"/>
                            </p:stCondLst>
                            <p:childTnLst>
                              <p:par>
                                <p:cTn id="4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3500"/>
                            </p:stCondLst>
                            <p:childTnLst>
                              <p:par>
                                <p:cTn id="4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64000"/>
                            </p:stCondLst>
                            <p:childTnLst>
                              <p:par>
                                <p:cTn id="4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66000"/>
                            </p:stCondLst>
                            <p:childTnLst>
                              <p:par>
                                <p:cTn id="4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68000"/>
                            </p:stCondLst>
                            <p:childTnLst>
                              <p:par>
                                <p:cTn id="4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70000"/>
                            </p:stCondLst>
                            <p:childTnLst>
                              <p:par>
                                <p:cTn id="4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72000"/>
                            </p:stCondLst>
                            <p:childTnLst>
                              <p:par>
                                <p:cTn id="4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74000"/>
                            </p:stCondLst>
                            <p:childTnLst>
                              <p:par>
                                <p:cTn id="4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74500"/>
                            </p:stCondLst>
                            <p:childTnLst>
                              <p:par>
                                <p:cTn id="4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76500"/>
                            </p:stCondLst>
                            <p:childTnLst>
                              <p:par>
                                <p:cTn id="5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78500"/>
                            </p:stCondLst>
                            <p:childTnLst>
                              <p:par>
                                <p:cTn id="5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80500"/>
                            </p:stCondLst>
                            <p:childTnLst>
                              <p:par>
                                <p:cTn id="5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82500"/>
                            </p:stCondLst>
                            <p:childTnLst>
                              <p:par>
                                <p:cTn id="5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84500"/>
                            </p:stCondLst>
                            <p:childTnLst>
                              <p:par>
                                <p:cTn id="5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86500"/>
                            </p:stCondLst>
                            <p:childTnLst>
                              <p:par>
                                <p:cTn id="5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88500"/>
                            </p:stCondLst>
                            <p:childTnLst>
                              <p:par>
                                <p:cTn id="5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90500"/>
                            </p:stCondLst>
                            <p:childTnLst>
                              <p:par>
                                <p:cTn id="5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2" grpId="0"/>
      <p:bldP spid="23" grpId="0"/>
      <p:bldP spid="24" grpId="0"/>
      <p:bldP spid="25" grpId="0"/>
      <p:bldP spid="38" grpId="0"/>
      <p:bldP spid="39" grpId="0"/>
      <p:bldP spid="40" grpId="0"/>
      <p:bldP spid="41" grpId="0"/>
      <p:bldP spid="42" grpId="0"/>
      <p:bldP spid="43" grpId="0"/>
      <p:bldP spid="53" grpId="0"/>
      <p:bldP spid="54" grpId="0"/>
      <p:bldP spid="55" grpId="0"/>
      <p:bldP spid="56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878" y="0"/>
            <a:ext cx="446792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3962" y="28346"/>
            <a:ext cx="351599" cy="61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6159" y="3476621"/>
            <a:ext cx="351599" cy="616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5747" y="3967976"/>
            <a:ext cx="351599" cy="61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977" y="4656334"/>
            <a:ext cx="351599" cy="6165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4378" y="4964617"/>
            <a:ext cx="351599" cy="616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1548" y="5581184"/>
            <a:ext cx="351599" cy="616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1547" y="6241434"/>
            <a:ext cx="351599" cy="6165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1568" y="5889467"/>
            <a:ext cx="351599" cy="6165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0696" y="5733586"/>
            <a:ext cx="351599" cy="6165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9097" y="6030951"/>
            <a:ext cx="351599" cy="616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8721" y="5414384"/>
            <a:ext cx="351599" cy="6165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1653" y="1966798"/>
            <a:ext cx="351599" cy="616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6654" y="2812433"/>
            <a:ext cx="351599" cy="6165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978" y="3233620"/>
            <a:ext cx="351599" cy="6165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1549" y="4819653"/>
            <a:ext cx="351599" cy="6165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4241" y="2132910"/>
            <a:ext cx="351599" cy="616567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4493148" y="5127935"/>
            <a:ext cx="183145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93146" y="6653325"/>
            <a:ext cx="183145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04831" y="5889466"/>
            <a:ext cx="1831453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17346" y="4343400"/>
            <a:ext cx="20072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093166" y="6300204"/>
            <a:ext cx="223143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76158" y="5581183"/>
            <a:ext cx="274844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673377" y="6061154"/>
            <a:ext cx="366290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338234" y="6506034"/>
            <a:ext cx="3986364" cy="4368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55976" y="5397889"/>
            <a:ext cx="376862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921724" y="4819652"/>
            <a:ext cx="340287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917366" y="3779561"/>
            <a:ext cx="2407232" cy="534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88348" y="3120715"/>
            <a:ext cx="213625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2916009" y="3429001"/>
            <a:ext cx="3420274" cy="4227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022452" y="2275080"/>
            <a:ext cx="230214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785839" y="2578021"/>
            <a:ext cx="255044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610040" y="347779"/>
            <a:ext cx="271455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320881" y="4995902"/>
            <a:ext cx="2323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LH Thiruvanmiyur – Triune God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356727" y="2164194"/>
            <a:ext cx="15840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LH Kolathur – Grace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53011" y="2468916"/>
            <a:ext cx="17478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Kolathur – Yahweh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56728" y="4204901"/>
            <a:ext cx="2247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Kodambakkam –  Elshadai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6284" y="209280"/>
            <a:ext cx="1598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Ponneri –  Daniel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36284" y="6361613"/>
            <a:ext cx="1779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Tambaram – Grace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56727" y="5930853"/>
            <a:ext cx="2223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Crompet – Good Shepard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356727" y="2982216"/>
            <a:ext cx="2538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Perambur – Yezhumbi Prahasi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353011" y="5722667"/>
            <a:ext cx="21034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Palavakkam – Concuror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56727" y="5456587"/>
            <a:ext cx="253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Keelkattalai – John The Baptist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336283" y="5259390"/>
            <a:ext cx="1404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Porur –  David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356728" y="4713715"/>
            <a:ext cx="2755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Virugambakkam – Jehovah Yierah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78589" y="3670065"/>
            <a:ext cx="21451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Anna Nager –  The Rock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56727" y="3330875"/>
            <a:ext cx="25278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LH  Ayapakkam –  Jehovah Yierah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56728" y="6559818"/>
            <a:ext cx="1762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Panayur – Shiloam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381826" y="6161705"/>
            <a:ext cx="1507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LH  OMR – Helkiah</a:t>
            </a:r>
            <a:endParaRPr lang="en-GB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39902" y="552757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Samuel</a:t>
            </a:r>
            <a:endParaRPr lang="en-GB" sz="1000" dirty="0"/>
          </a:p>
        </p:txBody>
      </p:sp>
      <p:cxnSp>
        <p:nvCxnSpPr>
          <p:cNvPr id="38" name="Straight Arrow Connector 37"/>
          <p:cNvCxnSpPr>
            <a:stCxn id="60" idx="3"/>
            <a:endCxn id="28" idx="1"/>
          </p:cNvCxnSpPr>
          <p:nvPr/>
        </p:nvCxnSpPr>
        <p:spPr>
          <a:xfrm>
            <a:off x="7934799" y="347779"/>
            <a:ext cx="805103" cy="328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407359" y="5155101"/>
            <a:ext cx="1043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Troop </a:t>
            </a:r>
            <a:r>
              <a:rPr lang="en-US" sz="1000" dirty="0" err="1">
                <a:solidFill>
                  <a:srgbClr val="FF0000"/>
                </a:solidFill>
              </a:rPr>
              <a:t>Vallamai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7779435" y="359747"/>
            <a:ext cx="1019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781219" y="224669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Ruth</a:t>
            </a:r>
            <a:endParaRPr lang="en-GB" sz="10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7923375" y="2585432"/>
            <a:ext cx="1068225" cy="2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8622668" y="3120715"/>
            <a:ext cx="852396" cy="2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8475292" y="4964616"/>
            <a:ext cx="816898" cy="15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8698585" y="5595086"/>
            <a:ext cx="852396" cy="2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9111390" y="2484304"/>
            <a:ext cx="1646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Fragrance of Christ</a:t>
            </a:r>
            <a:endParaRPr lang="en-GB" sz="1000" dirty="0"/>
          </a:p>
        </p:txBody>
      </p:sp>
      <p:sp>
        <p:nvSpPr>
          <p:cNvPr id="79" name="TextBox 78"/>
          <p:cNvSpPr txBox="1"/>
          <p:nvPr/>
        </p:nvSpPr>
        <p:spPr>
          <a:xfrm>
            <a:off x="9347847" y="3043003"/>
            <a:ext cx="1444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Yehowah rapha</a:t>
            </a:r>
            <a:endParaRPr lang="en-GB" sz="1000" dirty="0"/>
          </a:p>
        </p:txBody>
      </p:sp>
      <p:sp>
        <p:nvSpPr>
          <p:cNvPr id="80" name="TextBox 79"/>
          <p:cNvSpPr txBox="1"/>
          <p:nvPr/>
        </p:nvSpPr>
        <p:spPr>
          <a:xfrm>
            <a:off x="9292191" y="4854027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Troop Bethel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9568262" y="5531992"/>
            <a:ext cx="7585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Job</a:t>
            </a:r>
            <a:endParaRPr lang="en-GB" sz="1000" dirty="0"/>
          </a:p>
        </p:txBody>
      </p:sp>
      <p:sp>
        <p:nvSpPr>
          <p:cNvPr id="82" name="TextBox 81"/>
          <p:cNvSpPr txBox="1"/>
          <p:nvPr/>
        </p:nvSpPr>
        <p:spPr>
          <a:xfrm>
            <a:off x="8698586" y="6243760"/>
            <a:ext cx="9861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Shalom</a:t>
            </a:r>
            <a:endParaRPr lang="en-GB" sz="1000" dirty="0"/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8458019" y="5134401"/>
            <a:ext cx="852396" cy="2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9342622" y="5033273"/>
            <a:ext cx="8226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Troop Ruth</a:t>
            </a:r>
            <a:endParaRPr lang="en-GB" sz="1000" dirty="0">
              <a:solidFill>
                <a:srgbClr val="FF000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8607795" y="3141285"/>
            <a:ext cx="960466" cy="328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9475064" y="3366554"/>
            <a:ext cx="13676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Antioc h Avadi</a:t>
            </a:r>
            <a:endParaRPr lang="en-GB" sz="1000" dirty="0"/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8247784" y="3797572"/>
            <a:ext cx="852396" cy="2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9080504" y="3696444"/>
            <a:ext cx="14863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 Good Shephard</a:t>
            </a:r>
            <a:endParaRPr lang="en-GB" sz="1000" dirty="0"/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7554963" y="5251612"/>
            <a:ext cx="816898" cy="15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7554963" y="5403392"/>
            <a:ext cx="852396" cy="2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8435617" y="5333476"/>
            <a:ext cx="8082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Paul</a:t>
            </a:r>
            <a:endParaRPr lang="en-GB" sz="1000" dirty="0"/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7851219" y="6345714"/>
            <a:ext cx="816898" cy="1543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862767" y="6537769"/>
            <a:ext cx="852396" cy="21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8683063" y="6444866"/>
            <a:ext cx="1079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Mudichur</a:t>
            </a:r>
            <a:endParaRPr lang="en-GB" sz="1000" dirty="0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7755400" y="5357586"/>
            <a:ext cx="19571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9712512" y="5302264"/>
            <a:ext cx="11400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Salt of The Earth</a:t>
            </a:r>
            <a:endParaRPr lang="en-GB" sz="1000" dirty="0"/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7963413" y="2441192"/>
            <a:ext cx="1028187" cy="99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9110374" y="2287636"/>
            <a:ext cx="1162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Troop Tandiarpet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xmlns="" val="3489014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9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1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650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31500"/>
                            </p:stCondLst>
                            <p:childTnLst>
                              <p:par>
                                <p:cTn id="20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2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35500"/>
                            </p:stCondLst>
                            <p:childTnLst>
                              <p:par>
                                <p:cTn id="2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2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40000"/>
                            </p:stCondLst>
                            <p:childTnLst>
                              <p:par>
                                <p:cTn id="2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40500"/>
                            </p:stCondLst>
                            <p:childTnLst>
                              <p:par>
                                <p:cTn id="2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2500"/>
                            </p:stCondLst>
                            <p:childTnLst>
                              <p:par>
                                <p:cTn id="2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44500"/>
                            </p:stCondLst>
                            <p:childTnLst>
                              <p:par>
                                <p:cTn id="2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47000"/>
                            </p:stCondLst>
                            <p:childTnLst>
                              <p:par>
                                <p:cTn id="30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49000"/>
                            </p:stCondLst>
                            <p:childTnLst>
                              <p:par>
                                <p:cTn id="3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49500"/>
                            </p:stCondLst>
                            <p:childTnLst>
                              <p:par>
                                <p:cTn id="32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51500"/>
                            </p:stCondLst>
                            <p:childTnLst>
                              <p:par>
                                <p:cTn id="3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53500"/>
                            </p:stCondLst>
                            <p:childTnLst>
                              <p:par>
                                <p:cTn id="3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4000"/>
                            </p:stCondLst>
                            <p:childTnLst>
                              <p:par>
                                <p:cTn id="3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6000"/>
                            </p:stCondLst>
                            <p:childTnLst>
                              <p:par>
                                <p:cTn id="3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3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8500"/>
                            </p:stCondLst>
                            <p:childTnLst>
                              <p:par>
                                <p:cTn id="3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60500"/>
                            </p:stCondLst>
                            <p:childTnLst>
                              <p:par>
                                <p:cTn id="3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62500"/>
                            </p:stCondLst>
                            <p:childTnLst>
                              <p:par>
                                <p:cTn id="4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63000"/>
                            </p:stCondLst>
                            <p:childTnLst>
                              <p:par>
                                <p:cTn id="4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65000"/>
                            </p:stCondLst>
                            <p:childTnLst>
                              <p:par>
                                <p:cTn id="4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67000"/>
                            </p:stCondLst>
                            <p:childTnLst>
                              <p:par>
                                <p:cTn id="4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67500"/>
                            </p:stCondLst>
                            <p:childTnLst>
                              <p:par>
                                <p:cTn id="4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69500"/>
                            </p:stCondLst>
                            <p:childTnLst>
                              <p:par>
                                <p:cTn id="4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71500"/>
                            </p:stCondLst>
                            <p:childTnLst>
                              <p:par>
                                <p:cTn id="4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72000"/>
                            </p:stCondLst>
                            <p:childTnLst>
                              <p:par>
                                <p:cTn id="4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74000"/>
                            </p:stCondLst>
                            <p:childTnLst>
                              <p:par>
                                <p:cTn id="4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75000"/>
                            </p:stCondLst>
                            <p:childTnLst>
                              <p:par>
                                <p:cTn id="49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76000"/>
                            </p:stCondLst>
                            <p:childTnLst>
                              <p:par>
                                <p:cTn id="50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77000"/>
                            </p:stCondLst>
                            <p:childTnLst>
                              <p:par>
                                <p:cTn id="5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78000"/>
                            </p:stCondLst>
                            <p:childTnLst>
                              <p:par>
                                <p:cTn id="5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79000"/>
                            </p:stCondLst>
                            <p:childTnLst>
                              <p:par>
                                <p:cTn id="5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80000"/>
                            </p:stCondLst>
                            <p:childTnLst>
                              <p:par>
                                <p:cTn id="5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81000"/>
                            </p:stCondLst>
                            <p:childTnLst>
                              <p:par>
                                <p:cTn id="5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82000"/>
                            </p:stCondLst>
                            <p:childTnLst>
                              <p:par>
                                <p:cTn id="5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83000"/>
                            </p:stCondLst>
                            <p:childTnLst>
                              <p:par>
                                <p:cTn id="5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84000"/>
                            </p:stCondLst>
                            <p:childTnLst>
                              <p:par>
                                <p:cTn id="5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85000"/>
                            </p:stCondLst>
                            <p:childTnLst>
                              <p:par>
                                <p:cTn id="5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86000"/>
                            </p:stCondLst>
                            <p:childTnLst>
                              <p:par>
                                <p:cTn id="5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57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88000"/>
                            </p:stCondLst>
                            <p:childTnLst>
                              <p:par>
                                <p:cTn id="5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89000"/>
                            </p:stCondLst>
                            <p:childTnLst>
                              <p:par>
                                <p:cTn id="5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90000"/>
                            </p:stCondLst>
                            <p:childTnLst>
                              <p:par>
                                <p:cTn id="5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91000"/>
                            </p:stCondLst>
                            <p:childTnLst>
                              <p:par>
                                <p:cTn id="5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92000"/>
                            </p:stCondLst>
                            <p:childTnLst>
                              <p:par>
                                <p:cTn id="6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93000"/>
                            </p:stCondLst>
                            <p:childTnLst>
                              <p:par>
                                <p:cTn id="6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94000"/>
                            </p:stCondLst>
                            <p:childTnLst>
                              <p:par>
                                <p:cTn id="6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95000"/>
                            </p:stCondLst>
                            <p:childTnLst>
                              <p:par>
                                <p:cTn id="6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96000"/>
                            </p:stCondLst>
                            <p:childTnLst>
                              <p:par>
                                <p:cTn id="6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97000"/>
                            </p:stCondLst>
                            <p:childTnLst>
                              <p:par>
                                <p:cTn id="6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98000"/>
                            </p:stCondLst>
                            <p:childTnLst>
                              <p:par>
                                <p:cTn id="6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99000"/>
                            </p:stCondLst>
                            <p:childTnLst>
                              <p:par>
                                <p:cTn id="6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100000"/>
                            </p:stCondLst>
                            <p:childTnLst>
                              <p:par>
                                <p:cTn id="6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01000"/>
                            </p:stCondLst>
                            <p:childTnLst>
                              <p:par>
                                <p:cTn id="6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102000"/>
                            </p:stCondLst>
                            <p:childTnLst>
                              <p:par>
                                <p:cTn id="6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103000"/>
                            </p:stCondLst>
                            <p:childTnLst>
                              <p:par>
                                <p:cTn id="6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28" grpId="0"/>
      <p:bldP spid="48" grpId="0"/>
      <p:bldP spid="72" grpId="0"/>
      <p:bldP spid="78" grpId="0"/>
      <p:bldP spid="79" grpId="0"/>
      <p:bldP spid="80" grpId="0"/>
      <p:bldP spid="81" grpId="0"/>
      <p:bldP spid="82" grpId="0"/>
      <p:bldP spid="84" grpId="0"/>
      <p:bldP spid="86" grpId="0"/>
      <p:bldP spid="88" grpId="0"/>
      <p:bldP spid="91" grpId="0"/>
      <p:bldP spid="94" grpId="0"/>
      <p:bldP spid="95" grpId="0"/>
      <p:bldP spid="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638" y="1043189"/>
            <a:ext cx="4391697" cy="55626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642637" y="2948089"/>
            <a:ext cx="3922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 Light Houses </a:t>
            </a:r>
          </a:p>
          <a:p>
            <a:r>
              <a:rPr lang="en-US" sz="2800" dirty="0" smtClean="0"/>
              <a:t>latest by 30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April 2016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83346" y="283336"/>
            <a:ext cx="9646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Persistent efforts of the AOJ Soldiers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34814850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rankton_D\Desktop\Troop Church Revival\District Light House Travel pl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16" y="1305596"/>
            <a:ext cx="9652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5577" y="1551905"/>
            <a:ext cx="4572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April 15,16,17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8035" y="399245"/>
            <a:ext cx="1110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9 Districts  covered in 2days (1 Week end)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3542965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065" y="1143000"/>
            <a:ext cx="8873544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90581" y="1307206"/>
            <a:ext cx="45720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April  23, 24,  2016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8035" y="399245"/>
            <a:ext cx="1110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5 Districts  covered in 2days (next Week end) 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6905121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6366" y="1245704"/>
            <a:ext cx="12773465" cy="5211762"/>
          </a:xfrm>
        </p:spPr>
        <p:txBody>
          <a:bodyPr/>
          <a:lstStyle/>
          <a:p>
            <a:pPr algn="ctr"/>
            <a:r>
              <a:rPr lang="en-IN" sz="5400" b="1" dirty="0">
                <a:solidFill>
                  <a:srgbClr val="FFFF00"/>
                </a:solidFill>
                <a:latin typeface="Elephant" panose="02020904090505020303" pitchFamily="18" charset="0"/>
              </a:rPr>
              <a:t>17 years of Experiment with Troop Meetings – (</a:t>
            </a:r>
            <a:r>
              <a:rPr lang="en-IN" sz="5400" b="1" dirty="0" smtClean="0">
                <a:solidFill>
                  <a:srgbClr val="FFFF00"/>
                </a:solidFill>
                <a:latin typeface="Elephant" panose="02020904090505020303" pitchFamily="18" charset="0"/>
              </a:rPr>
              <a:t>1998-2014</a:t>
            </a:r>
            <a:r>
              <a:rPr lang="en-IN" sz="5400" b="1" dirty="0">
                <a:solidFill>
                  <a:srgbClr val="FFFF00"/>
                </a:solidFill>
                <a:latin typeface="Elephant" panose="02020904090505020303" pitchFamily="18" charset="0"/>
              </a:rPr>
              <a:t>)</a:t>
            </a:r>
            <a:br>
              <a:rPr lang="en-IN" sz="5400" b="1" dirty="0">
                <a:solidFill>
                  <a:srgbClr val="FFFF00"/>
                </a:solidFill>
                <a:latin typeface="Elephant" panose="02020904090505020303" pitchFamily="18" charset="0"/>
              </a:rPr>
            </a:br>
            <a:r>
              <a:rPr lang="en-IN" sz="5400" b="1" dirty="0" smtClean="0">
                <a:solidFill>
                  <a:srgbClr val="FF0000"/>
                </a:solidFill>
                <a:latin typeface="Elephant" panose="02020904090505020303" pitchFamily="18" charset="0"/>
              </a:rPr>
              <a:t/>
            </a:r>
            <a:br>
              <a:rPr lang="en-IN" sz="5400" b="1" dirty="0" smtClean="0">
                <a:solidFill>
                  <a:srgbClr val="FF0000"/>
                </a:solidFill>
                <a:latin typeface="Elephant" panose="02020904090505020303" pitchFamily="18" charset="0"/>
              </a:rPr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sz="4400" b="1" dirty="0" smtClean="0">
                <a:solidFill>
                  <a:schemeClr val="tx1"/>
                </a:solidFill>
                <a:latin typeface="Elephant" panose="02020904090505020303" pitchFamily="18" charset="0"/>
              </a:rPr>
              <a:t>Led to creation of  </a:t>
            </a:r>
            <a:r>
              <a:rPr lang="en-IN" sz="4400" b="1" dirty="0" smtClean="0">
                <a:solidFill>
                  <a:srgbClr val="FFFF00"/>
                </a:solidFill>
                <a:latin typeface="Elephant" panose="02020904090505020303" pitchFamily="18" charset="0"/>
              </a:rPr>
              <a:t>“</a:t>
            </a:r>
            <a:r>
              <a:rPr lang="en-IN" sz="4400" b="1" dirty="0">
                <a:solidFill>
                  <a:schemeClr val="tx1"/>
                </a:solidFill>
                <a:latin typeface="Elephant" panose="02020904090505020303" pitchFamily="18" charset="0"/>
              </a:rPr>
              <a:t>TROOP CHURCHES</a:t>
            </a:r>
            <a:r>
              <a:rPr lang="en-IN" sz="4400" b="1" dirty="0">
                <a:solidFill>
                  <a:srgbClr val="FFFF00"/>
                </a:solidFill>
                <a:latin typeface="Elephant" panose="02020904090505020303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125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6157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" y="175238"/>
            <a:ext cx="5957229" cy="6858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791027" y="4967545"/>
            <a:ext cx="1609771" cy="304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412410" y="4844005"/>
            <a:ext cx="13532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Light of the world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467413" y="3450283"/>
            <a:ext cx="1475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Jesus War Brigade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7170197" y="2687561"/>
            <a:ext cx="1173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City on the Hill</a:t>
            </a:r>
            <a:endParaRPr lang="en-GB" sz="1200" dirty="0"/>
          </a:p>
        </p:txBody>
      </p:sp>
      <p:pic>
        <p:nvPicPr>
          <p:cNvPr id="1026" name="Picture 2" descr="C:\Users\Frankton_D\Desktop\My D3300 Shots\Troop Church Revival\Web-Banner-House-Church-Open-Hou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4662582"/>
            <a:ext cx="779937" cy="568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Frankton_D\Desktop\My D3300 Shots\Troop Church Revival\Web-Banner-House-Church-Open-Ho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866" y="3196956"/>
            <a:ext cx="1289124" cy="568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/>
          <p:cNvCxnSpPr>
            <a:endCxn id="16" idx="1"/>
          </p:cNvCxnSpPr>
          <p:nvPr/>
        </p:nvCxnSpPr>
        <p:spPr>
          <a:xfrm flipV="1">
            <a:off x="4047568" y="3588783"/>
            <a:ext cx="2419845" cy="3091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9" name="Picture 2" descr="C:\Users\Frankton_D\Desktop\My D3300 Shots\Troop Church Revival\Web-Banner-House-Church-Open-Hou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11" y="2374792"/>
            <a:ext cx="1289124" cy="568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>
            <a:endCxn id="17" idx="1"/>
          </p:cNvCxnSpPr>
          <p:nvPr/>
        </p:nvCxnSpPr>
        <p:spPr>
          <a:xfrm>
            <a:off x="4314236" y="2806766"/>
            <a:ext cx="2855961" cy="1929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330221" y="4967544"/>
            <a:ext cx="568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940800" y="4838930"/>
            <a:ext cx="18605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River of the Living Water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9226775" y="5121004"/>
            <a:ext cx="1177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Prayer Warrior</a:t>
            </a:r>
            <a:endParaRPr lang="en-GB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9400411" y="4524083"/>
            <a:ext cx="91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First Fruits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9180522" y="5398003"/>
            <a:ext cx="13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Grace  Of  Jesus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9478722" y="4247083"/>
            <a:ext cx="783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The Acts</a:t>
            </a:r>
            <a:endParaRPr lang="en-GB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8645546" y="5715082"/>
            <a:ext cx="2180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Abundant Life in Jesus Christ</a:t>
            </a:r>
            <a:endParaRPr lang="en-GB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8824378" y="2715172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Ruth - Leethiyal</a:t>
            </a:r>
            <a:endParaRPr lang="en-GB" sz="1200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372536" y="2826058"/>
            <a:ext cx="5682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803770" y="2422285"/>
            <a:ext cx="1497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Jesus Commandos</a:t>
            </a:r>
            <a:endParaRPr lang="en-GB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8824377" y="2126323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Jehovah Shama</a:t>
            </a:r>
            <a:endParaRPr lang="en-GB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9373062" y="3989989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Lion Of Judah</a:t>
            </a:r>
            <a:endParaRPr lang="en-GB" sz="1200" dirty="0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023538" y="3181082"/>
            <a:ext cx="566670" cy="386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755714" y="3289804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Smyrna</a:t>
            </a:r>
            <a:endParaRPr lang="en-GB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8873544" y="3584227"/>
            <a:ext cx="2717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Lord’s Heavenly  Army</a:t>
            </a:r>
            <a:endParaRPr lang="en-GB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8165207" y="3028852"/>
            <a:ext cx="1807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Kingdom Of Jesus</a:t>
            </a:r>
            <a:endParaRPr lang="en-GB" sz="1200" dirty="0"/>
          </a:p>
        </p:txBody>
      </p:sp>
      <p:cxnSp>
        <p:nvCxnSpPr>
          <p:cNvPr id="3" name="Straight Arrow Connector 2"/>
          <p:cNvCxnSpPr>
            <a:endCxn id="32" idx="1"/>
          </p:cNvCxnSpPr>
          <p:nvPr/>
        </p:nvCxnSpPr>
        <p:spPr>
          <a:xfrm flipV="1">
            <a:off x="8372536" y="4128489"/>
            <a:ext cx="1000526" cy="839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400206" y="4422679"/>
            <a:ext cx="988980" cy="538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8324875" y="4662581"/>
            <a:ext cx="957788" cy="33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410838" y="4961777"/>
            <a:ext cx="1011751" cy="23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8364849" y="4946822"/>
            <a:ext cx="972856" cy="490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410917" y="4960999"/>
            <a:ext cx="451841" cy="722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6" idx="3"/>
            <a:endCxn id="34" idx="1"/>
          </p:cNvCxnSpPr>
          <p:nvPr/>
        </p:nvCxnSpPr>
        <p:spPr>
          <a:xfrm flipV="1">
            <a:off x="7943202" y="3428304"/>
            <a:ext cx="812512" cy="160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6" idx="3"/>
            <a:endCxn id="35" idx="1"/>
          </p:cNvCxnSpPr>
          <p:nvPr/>
        </p:nvCxnSpPr>
        <p:spPr>
          <a:xfrm>
            <a:off x="7943202" y="3588783"/>
            <a:ext cx="930342" cy="133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7445730" y="2307453"/>
            <a:ext cx="1495071" cy="524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416801" y="2560784"/>
            <a:ext cx="1386969" cy="287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435233" y="2867761"/>
            <a:ext cx="0" cy="113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59502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8229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682" y="4114800"/>
            <a:ext cx="8268082" cy="229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03410" y="253331"/>
            <a:ext cx="336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House Launch @ Vellore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243248" y="3581400"/>
            <a:ext cx="3752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Light House Launch @ </a:t>
            </a:r>
            <a:r>
              <a:rPr lang="en-US" dirty="0" err="1"/>
              <a:t>Krishnagiri</a:t>
            </a:r>
            <a:r>
              <a:rPr lang="en-US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6838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924800" cy="4111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Troop church training (TCT) Conducted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xmlns="" val="130396989"/>
              </p:ext>
            </p:extLst>
          </p:nvPr>
        </p:nvGraphicFramePr>
        <p:xfrm>
          <a:off x="1524001" y="1068941"/>
          <a:ext cx="8991599" cy="5924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1941"/>
                <a:gridCol w="4319808"/>
                <a:gridCol w="3359850"/>
              </a:tblGrid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Batch No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Name of the Place conducted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Date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Padappai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July 19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effectLst/>
                        </a:rPr>
                        <a:t>th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 2014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16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Padappai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Aug 3, 2014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Tiruppur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Nov 17, 2014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ISS, Delhi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Nov 22 &amp; 23 2014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Padappai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Dec 7, 2014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Udumalpet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Dec 20, 2014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Madurai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Dec 27, 28 &amp; 29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Salem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Dec 30,31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Kottayam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. Kerala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Jan 11, 2015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Delhi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Jan 21 , 2015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Hyderabad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Jan 28 , 2015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Maripeda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, Warangal, A.P.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Jan 29 , 2015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Adyar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Jan 30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Vellore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Jan 31 , Feb 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Pondicherry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Feb 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Trichy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Feb 7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Perambur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Feb 12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Madurai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Feb 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Palavakkam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Feb 16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659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Thiruvannamalai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Feb 17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67130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274638"/>
            <a:ext cx="10637949" cy="639762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Troop church training (TCT) Conducted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828801" y="990598"/>
          <a:ext cx="8534401" cy="5715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5233"/>
                <a:gridCol w="4100157"/>
                <a:gridCol w="3189011"/>
              </a:tblGrid>
              <a:tr h="2856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Padappai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Feb 18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Pondy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Feb 19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Mumbai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Feb 24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Pune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Feb 25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Bangalore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Mar 1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Shillong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Mar 5 – 9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27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Veerampatinam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,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Pondy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Mar 12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28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Kozhikode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Mar 14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29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Vayanad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Mar 16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30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Perumbavur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Mar 17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31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Ernakulam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Mar 18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32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Thiruvalla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Mar 20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33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Trivandrum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Mar 21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34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Marthandam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Mar 23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35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Nagercoil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Mar 24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36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Kanyakumari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Mar 25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Porur , Chennai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Mar 29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Kandamal , Orissa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Mar 30 – Apr 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39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Jagdalpur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April 4 , 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285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40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Raipur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Apr 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312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7924800" cy="4873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1752600" y="609600"/>
          <a:ext cx="8686800" cy="6065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7469"/>
                <a:gridCol w="4173373"/>
                <a:gridCol w="3245958"/>
              </a:tblGrid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Birmitrapur</a:t>
                      </a:r>
                      <a:r>
                        <a:rPr lang="en-US" sz="1600" dirty="0">
                          <a:effectLst/>
                        </a:rPr>
                        <a:t> ( APT &amp; TCT 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Apr 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Ranchi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Apr 10 , 11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Belurmath , Howrah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Apr 12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Howrah, West Bengal,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Apr 13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Varanasi, U.P.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Apr 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Sathya</a:t>
                      </a:r>
                      <a:r>
                        <a:rPr lang="en-US" sz="1600" dirty="0">
                          <a:effectLst/>
                        </a:rPr>
                        <a:t> Nagar - Pondicherry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Apr 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Gr.  Noida, U.P.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Apr 20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Bareilly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Apr 21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Chidambaram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May 15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Trichy</a:t>
                      </a:r>
                      <a:r>
                        <a:rPr lang="en-US" sz="1600" dirty="0">
                          <a:effectLst/>
                        </a:rPr>
                        <a:t> -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May 17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Kanagachetty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Kulam</a:t>
                      </a:r>
                      <a:r>
                        <a:rPr lang="en-US" sz="1600" dirty="0">
                          <a:effectLst/>
                        </a:rPr>
                        <a:t> , </a:t>
                      </a:r>
                      <a:r>
                        <a:rPr lang="en-US" sz="1600" dirty="0" err="1">
                          <a:effectLst/>
                        </a:rPr>
                        <a:t>Pondy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May 23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52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Siliguri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May 25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53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Sikkim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May 27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Goa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May 31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    55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Pondy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June 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56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Srinagar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June 17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57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Anantag</a:t>
                      </a:r>
                      <a:r>
                        <a:rPr lang="en-US" sz="1600" dirty="0">
                          <a:effectLst/>
                        </a:rPr>
                        <a:t> ( </a:t>
                      </a:r>
                      <a:r>
                        <a:rPr lang="en-US" sz="1600" dirty="0" err="1">
                          <a:effectLst/>
                        </a:rPr>
                        <a:t>Dr</a:t>
                      </a:r>
                      <a:r>
                        <a:rPr lang="en-US" sz="1600" dirty="0">
                          <a:effectLst/>
                        </a:rPr>
                        <a:t> Paul’s House)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June 18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58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Srinagar ( Pr Sudhakar’s house )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June 19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Gwalior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June 22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  <a:tr h="303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Nepal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Lath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190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0420"/>
            <a:ext cx="7924800" cy="48736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TCT strategy taken from </a:t>
            </a:r>
            <a:r>
              <a:rPr lang="en-US" b="1" dirty="0" err="1" smtClean="0">
                <a:solidFill>
                  <a:srgbClr val="FFFF00"/>
                </a:solidFill>
              </a:rPr>
              <a:t>Kanya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Kumari</a:t>
            </a:r>
            <a:r>
              <a:rPr lang="en-US" b="1" dirty="0" smtClean="0">
                <a:solidFill>
                  <a:srgbClr val="FFFF00"/>
                </a:solidFill>
              </a:rPr>
              <a:t> to Srinagar, Kashmir 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7410" name="Picture 2" descr="E:\Sr. Angelica\Sr.Angelica Camera Photos\Rohini TCT\DSC0747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68" y="1594514"/>
            <a:ext cx="4876800" cy="437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59930" y="1113035"/>
            <a:ext cx="274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Delhi, </a:t>
            </a:r>
            <a:r>
              <a:rPr lang="en-US" sz="2000" b="1" dirty="0" err="1">
                <a:solidFill>
                  <a:srgbClr val="92D050"/>
                </a:solidFill>
              </a:rPr>
              <a:t>Rohini</a:t>
            </a:r>
            <a:r>
              <a:rPr lang="en-US" sz="2000" b="1" dirty="0">
                <a:solidFill>
                  <a:srgbClr val="92D050"/>
                </a:solidFill>
              </a:rPr>
              <a:t>  TCT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7092588" y="4553219"/>
            <a:ext cx="35717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Started on  05/02/2015</a:t>
            </a:r>
          </a:p>
          <a:p>
            <a:r>
              <a:rPr lang="en-US" sz="2000" b="1" dirty="0">
                <a:latin typeface="Calibri" pitchFamily="34" charset="0"/>
              </a:rPr>
              <a:t>Sunday  9:00  – 11:00  </a:t>
            </a:r>
            <a:r>
              <a:rPr lang="en-US" sz="2800" b="1" dirty="0">
                <a:latin typeface="Calibri" pitchFamily="34" charset="0"/>
              </a:rPr>
              <a:t>a.m.</a:t>
            </a:r>
          </a:p>
        </p:txBody>
      </p:sp>
      <p:pic>
        <p:nvPicPr>
          <p:cNvPr id="8" name="Picture 3" descr="C:\Documents and Settings\Administrator\My Documents\My Pictures\Salvation Troop\IMG_1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406" y="1641941"/>
            <a:ext cx="5407460" cy="410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897488" y="5872773"/>
            <a:ext cx="1668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Salvation Troop</a:t>
            </a:r>
          </a:p>
        </p:txBody>
      </p:sp>
    </p:spTree>
    <p:extLst>
      <p:ext uri="{BB962C8B-B14F-4D97-AF65-F5344CB8AC3E}">
        <p14:creationId xmlns:p14="http://schemas.microsoft.com/office/powerpoint/2010/main" xmlns="" val="305681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TCT FILES-1\Troop Church Training (TCT) Details\TCTs 1 - 24\TC 6 Udumalpet Dec 20\Udumalpet &amp; Tiruppur 19,20 Dec 2014\DSC071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5771" y="1"/>
            <a:ext cx="3655183" cy="274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87301" y="2825375"/>
            <a:ext cx="4121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Udumalpet</a:t>
            </a:r>
            <a:r>
              <a:rPr lang="en-US" dirty="0">
                <a:solidFill>
                  <a:srgbClr val="FFC000"/>
                </a:solidFill>
              </a:rPr>
              <a:t> &amp; </a:t>
            </a:r>
            <a:r>
              <a:rPr lang="en-US" dirty="0" err="1">
                <a:solidFill>
                  <a:srgbClr val="FFC000"/>
                </a:solidFill>
              </a:rPr>
              <a:t>Tiruppur</a:t>
            </a:r>
            <a:r>
              <a:rPr lang="en-US" dirty="0">
                <a:solidFill>
                  <a:srgbClr val="FFC000"/>
                </a:solidFill>
              </a:rPr>
              <a:t> 19,20 Dec 2014</a:t>
            </a:r>
          </a:p>
        </p:txBody>
      </p:sp>
      <p:pic>
        <p:nvPicPr>
          <p:cNvPr id="2051" name="Picture 3" descr="D:\TCT FILES-1\Troop Church Training (TCT) Details\TCTs 1 - 24\TC 9 Kottayam, Kerala Jan 11\Kanjirapally TCT Pics\DSC073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3771" y="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99645" y="3059668"/>
            <a:ext cx="3335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Kottayam</a:t>
            </a:r>
            <a:r>
              <a:rPr lang="en-US" dirty="0">
                <a:solidFill>
                  <a:srgbClr val="FFC000"/>
                </a:solidFill>
              </a:rPr>
              <a:t>, Kerala Jan 11, 2015</a:t>
            </a:r>
          </a:p>
        </p:txBody>
      </p:sp>
      <p:pic>
        <p:nvPicPr>
          <p:cNvPr id="2052" name="Picture 4" descr="D:\TCT FILES-1\Troop Church Training (TCT) Details\TCTs 1 - 24\TC 11 Hyderabad Jan 28\TCT HYDERABAD PICS\20150128_120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200401"/>
            <a:ext cx="3676953" cy="275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87302" y="6031468"/>
            <a:ext cx="2775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Hyderabad, Jan 28, 2015</a:t>
            </a:r>
          </a:p>
        </p:txBody>
      </p:sp>
      <p:pic>
        <p:nvPicPr>
          <p:cNvPr id="2053" name="Picture 5" descr="D:\TCT FILES-1\Troop Church Training (TCT) Details\TCTs 1 - 24\TC 15 Pondicherry-1\TCT Pics\DSC076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1" y="3352800"/>
            <a:ext cx="3411379" cy="255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10692" y="6031468"/>
            <a:ext cx="2180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</a:rPr>
              <a:t>Pondy</a:t>
            </a:r>
            <a:r>
              <a:rPr lang="en-US" dirty="0">
                <a:solidFill>
                  <a:srgbClr val="FFC000"/>
                </a:solidFill>
              </a:rPr>
              <a:t>, Feb 4, 2015</a:t>
            </a:r>
          </a:p>
        </p:txBody>
      </p:sp>
    </p:spTree>
    <p:extLst>
      <p:ext uri="{BB962C8B-B14F-4D97-AF65-F5344CB8AC3E}">
        <p14:creationId xmlns:p14="http://schemas.microsoft.com/office/powerpoint/2010/main" xmlns="" val="78150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1608"/>
            <a:ext cx="12003109" cy="914400"/>
          </a:xfrm>
        </p:spPr>
        <p:txBody>
          <a:bodyPr/>
          <a:lstStyle/>
          <a:p>
            <a:r>
              <a:rPr lang="en-US" sz="4800" dirty="0" smtClean="0">
                <a:latin typeface="Elephant" panose="02020904090505020303" pitchFamily="18" charset="0"/>
              </a:rPr>
              <a:t>National Light House Conference 2016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455" y="1043189"/>
            <a:ext cx="4279945" cy="309092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0400" y="4053625"/>
            <a:ext cx="4085823" cy="2723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56656"/>
            <a:ext cx="3776730" cy="27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295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3465" y="1738648"/>
            <a:ext cx="5389341" cy="461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972" y="1764407"/>
            <a:ext cx="5512157" cy="41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5291" y="3443627"/>
            <a:ext cx="205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of Worship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440592" y="343017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School of Prophecy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94197" y="882039"/>
            <a:ext cx="10363200" cy="4572000"/>
          </a:xfrm>
        </p:spPr>
        <p:txBody>
          <a:bodyPr/>
          <a:lstStyle/>
          <a:p>
            <a:r>
              <a:rPr lang="en-US" dirty="0" smtClean="0"/>
              <a:t>GIFTS SCHOOLS  STARTED in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7726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-9710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Elephant" panose="02020904090505020303" pitchFamily="18" charset="0"/>
              </a:rPr>
              <a:t>TC </a:t>
            </a:r>
            <a:r>
              <a:rPr lang="en-US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Elephant" panose="02020904090505020303" pitchFamily="18" charset="0"/>
              </a:rPr>
              <a:t>200Chennai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41" y="2133600"/>
            <a:ext cx="11973059" cy="4724400"/>
          </a:xfrm>
        </p:spPr>
        <p:txBody>
          <a:bodyPr>
            <a:normAutofit/>
          </a:bodyPr>
          <a:lstStyle/>
          <a:p>
            <a:pPr algn="just"/>
            <a:r>
              <a:rPr lang="en-IN" sz="3200" dirty="0">
                <a:solidFill>
                  <a:schemeClr val="tx1"/>
                </a:solidFill>
                <a:latin typeface="Elephant" panose="02020904090505020303" pitchFamily="18" charset="0"/>
              </a:rPr>
              <a:t>Chennai should be filled with Troop Churches. </a:t>
            </a:r>
            <a:endParaRPr lang="en-IN" sz="3200" dirty="0" smtClean="0">
              <a:solidFill>
                <a:schemeClr val="tx1"/>
              </a:solidFill>
              <a:latin typeface="Elephant" panose="02020904090505020303" pitchFamily="18" charset="0"/>
            </a:endParaRPr>
          </a:p>
          <a:p>
            <a:pPr algn="just"/>
            <a:endParaRPr lang="en-IN" sz="3200" dirty="0" smtClean="0">
              <a:solidFill>
                <a:schemeClr val="tx1"/>
              </a:solidFill>
              <a:latin typeface="Elephant" panose="02020904090505020303" pitchFamily="18" charset="0"/>
            </a:endParaRPr>
          </a:p>
          <a:p>
            <a:pPr algn="just"/>
            <a:r>
              <a:rPr lang="en-IN" sz="32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Chennai Corporation -15 zones  taken. Map –</a:t>
            </a:r>
            <a:r>
              <a:rPr lang="en-IN" sz="3200" dirty="0" err="1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zonewise</a:t>
            </a:r>
            <a:r>
              <a:rPr lang="en-IN" sz="32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  - prepared  for planting TCs</a:t>
            </a:r>
          </a:p>
          <a:p>
            <a:pPr algn="just"/>
            <a:endParaRPr lang="en-IN" sz="3200" dirty="0">
              <a:solidFill>
                <a:schemeClr val="accent2">
                  <a:lumMod val="75000"/>
                </a:schemeClr>
              </a:solidFill>
              <a:latin typeface="Elephant" panose="02020904090505020303" pitchFamily="18" charset="0"/>
            </a:endParaRPr>
          </a:p>
          <a:p>
            <a:pPr algn="just"/>
            <a:r>
              <a:rPr lang="en-IN" sz="32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Going  </a:t>
            </a:r>
            <a:r>
              <a:rPr lang="en-IN" sz="32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round Chennai, </a:t>
            </a:r>
            <a:r>
              <a:rPr lang="en-IN" sz="32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prophesying  </a:t>
            </a:r>
            <a:r>
              <a:rPr lang="en-IN" sz="32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to the dry </a:t>
            </a:r>
            <a:r>
              <a:rPr lang="en-IN" sz="3200" dirty="0" smtClean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bones &amp;  </a:t>
            </a:r>
            <a:r>
              <a:rPr lang="en-IN" sz="3200" dirty="0">
                <a:solidFill>
                  <a:schemeClr val="accent2">
                    <a:lumMod val="75000"/>
                  </a:schemeClr>
                </a:solidFill>
                <a:latin typeface="Elephant" panose="02020904090505020303" pitchFamily="18" charset="0"/>
              </a:rPr>
              <a:t>start troops all over Chennai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Elephant" panose="020209040905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093" y="1397082"/>
            <a:ext cx="92727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latin typeface="Elephant" panose="02020904090505020303" pitchFamily="18" charset="0"/>
                <a:ea typeface="Calibri" panose="020F0502020204030204" pitchFamily="34" charset="0"/>
                <a:cs typeface="Latha" panose="020B0604020202020204" pitchFamily="34" charset="0"/>
              </a:rPr>
              <a:t>On 4.10.2017  - Command from the Lord</a:t>
            </a:r>
            <a:endParaRPr lang="en-US" sz="2800" dirty="0"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714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4760" y="0"/>
            <a:ext cx="11833505" cy="1736725"/>
          </a:xfrm>
        </p:spPr>
        <p:txBody>
          <a:bodyPr/>
          <a:lstStyle/>
          <a:p>
            <a:pPr algn="ctr">
              <a:defRPr/>
            </a:pPr>
            <a:r>
              <a:rPr lang="en-US" sz="6600" dirty="0" smtClean="0">
                <a:latin typeface="Cooper Black" panose="0208090404030B020404" pitchFamily="18" charset="0"/>
              </a:rPr>
              <a:t>The Army of Jesus</a:t>
            </a:r>
            <a:endParaRPr lang="en-IN" sz="6600" dirty="0">
              <a:latin typeface="Cooper Black" panose="0208090404030B020404" pitchFamily="18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231" y="1308296"/>
            <a:ext cx="12192000" cy="5549704"/>
          </a:xfrm>
        </p:spPr>
        <p:txBody>
          <a:bodyPr>
            <a:normAutofit fontScale="77500" lnSpcReduction="20000"/>
          </a:bodyPr>
          <a:lstStyle/>
          <a:p>
            <a:pPr algn="just" eaLnBrk="1" hangingPunct="1">
              <a:defRPr/>
            </a:pP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indent="-1143000" algn="ctr" eaLnBrk="1" hangingPunct="1">
              <a:buAutoNum type="arabicPlain" startAt="1998"/>
              <a:defRPr/>
            </a:pPr>
            <a:r>
              <a:rPr lang="en-US" sz="6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 November 11th </a:t>
            </a:r>
          </a:p>
          <a:p>
            <a:pPr algn="ctr" eaLnBrk="1" hangingPunct="1">
              <a:defRPr/>
            </a:pPr>
            <a:endParaRPr lang="en-US" sz="66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66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first troop of </a:t>
            </a:r>
          </a:p>
          <a:p>
            <a:pPr algn="ctr" eaLnBrk="1" hangingPunct="1">
              <a:defRPr/>
            </a:pPr>
            <a:r>
              <a:rPr lang="en-US" sz="660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The </a:t>
            </a:r>
            <a:r>
              <a:rPr lang="en-US" sz="66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Army of </a:t>
            </a:r>
            <a:r>
              <a:rPr lang="en-US" sz="6600" dirty="0" smtClean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Jesus</a:t>
            </a:r>
          </a:p>
          <a:p>
            <a:pPr algn="ctr" eaLnBrk="1" hangingPunct="1">
              <a:defRPr/>
            </a:pPr>
            <a:endParaRPr lang="en-US" sz="66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66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	</a:t>
            </a:r>
            <a:r>
              <a:rPr lang="en-US" sz="66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EI-</a:t>
            </a:r>
            <a:r>
              <a:rPr lang="en-US" sz="660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Shaddai</a:t>
            </a:r>
            <a:r>
              <a:rPr lang="en-US" sz="66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 at </a:t>
            </a:r>
            <a:r>
              <a:rPr lang="en-US" sz="6600" dirty="0" err="1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Manaparai</a:t>
            </a:r>
            <a:endParaRPr lang="en-US" sz="6600" dirty="0" smtClean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66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by  the </a:t>
            </a:r>
            <a:r>
              <a:rPr lang="en-US" sz="380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3 </a:t>
            </a:r>
            <a:r>
              <a:rPr lang="en-US" sz="380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sisters</a:t>
            </a:r>
            <a:endParaRPr lang="en-US" sz="380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  <a:p>
            <a:pPr algn="just" eaLnBrk="1" hangingPunct="1">
              <a:defRPr/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569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570" y="167425"/>
            <a:ext cx="9890416" cy="65860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Elephant" panose="02020904090505020303" pitchFamily="18" charset="0"/>
              </a:rPr>
              <a:t>TC 200 Meet at Gateway School</a:t>
            </a:r>
            <a:endParaRPr lang="en-US" sz="4400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4895" y="1570149"/>
            <a:ext cx="5057105" cy="41780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coordinators were appointed in charge of all the  15 Zones </a:t>
            </a:r>
          </a:p>
          <a:p>
            <a:pPr marL="0" indent="0" algn="just">
              <a:buNone/>
            </a:pP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entrusted duties of 200 wards, opening TCs in all 200 wards of Chennai City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26034"/>
            <a:ext cx="7034079" cy="60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67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437881"/>
            <a:ext cx="3554568" cy="6220496"/>
          </a:xfrm>
        </p:spPr>
        <p:txBody>
          <a:bodyPr/>
          <a:lstStyle/>
          <a:p>
            <a:r>
              <a:rPr lang="en-IN" b="1" dirty="0">
                <a:solidFill>
                  <a:srgbClr val="FFFF00"/>
                </a:solidFill>
              </a:rPr>
              <a:t>15 </a:t>
            </a:r>
            <a:r>
              <a:rPr lang="en-IN" b="1" dirty="0" smtClean="0">
                <a:solidFill>
                  <a:srgbClr val="FFFF00"/>
                </a:solidFill>
              </a:rPr>
              <a:t>Zones </a:t>
            </a:r>
            <a:r>
              <a:rPr lang="en-IN" sz="2800" b="1" dirty="0" smtClean="0">
                <a:solidFill>
                  <a:schemeClr val="tx1"/>
                </a:solidFill>
              </a:rPr>
              <a:t/>
            </a:r>
            <a:br>
              <a:rPr lang="en-IN" sz="2800" b="1" dirty="0" smtClean="0">
                <a:solidFill>
                  <a:schemeClr val="tx1"/>
                </a:solidFill>
              </a:rPr>
            </a:br>
            <a:r>
              <a:rPr lang="en-IN" sz="2800" b="1" dirty="0" smtClean="0">
                <a:solidFill>
                  <a:schemeClr val="tx1"/>
                </a:solidFill>
              </a:rPr>
              <a:t/>
            </a:r>
            <a:br>
              <a:rPr lang="en-IN" sz="2800" b="1" dirty="0" smtClean="0">
                <a:solidFill>
                  <a:schemeClr val="tx1"/>
                </a:solidFill>
              </a:rPr>
            </a:br>
            <a:r>
              <a:rPr lang="en-IN" sz="2400" b="1" dirty="0" smtClean="0">
                <a:solidFill>
                  <a:schemeClr val="tx1"/>
                </a:solidFill>
              </a:rPr>
              <a:t>15 </a:t>
            </a:r>
            <a:r>
              <a:rPr lang="en-IN" sz="2400" b="1" dirty="0" err="1">
                <a:solidFill>
                  <a:schemeClr val="tx1"/>
                </a:solidFill>
              </a:rPr>
              <a:t>Zonal</a:t>
            </a:r>
            <a:r>
              <a:rPr lang="en-IN" sz="2400" b="1" dirty="0">
                <a:solidFill>
                  <a:schemeClr val="tx1"/>
                </a:solidFill>
              </a:rPr>
              <a:t> </a:t>
            </a:r>
            <a:r>
              <a:rPr lang="en-IN" sz="2400" b="1" dirty="0" smtClean="0">
                <a:solidFill>
                  <a:schemeClr val="tx1"/>
                </a:solidFill>
              </a:rPr>
              <a:t>  </a:t>
            </a:r>
            <a:br>
              <a:rPr lang="en-IN" sz="2400" b="1" dirty="0" smtClean="0">
                <a:solidFill>
                  <a:schemeClr val="tx1"/>
                </a:solidFill>
              </a:rPr>
            </a:br>
            <a:r>
              <a:rPr lang="en-IN" sz="2400" dirty="0" smtClean="0">
                <a:solidFill>
                  <a:schemeClr val="tx1"/>
                </a:solidFill>
              </a:rPr>
              <a:t/>
            </a:r>
            <a:br>
              <a:rPr lang="en-IN" sz="2400" dirty="0" smtClean="0">
                <a:solidFill>
                  <a:schemeClr val="tx1"/>
                </a:solidFill>
              </a:rPr>
            </a:br>
            <a:r>
              <a:rPr lang="en-IN" sz="2400" b="1" dirty="0" smtClean="0">
                <a:solidFill>
                  <a:schemeClr val="tx1"/>
                </a:solidFill>
              </a:rPr>
              <a:t>coordinators</a:t>
            </a:r>
            <a:br>
              <a:rPr lang="en-IN" sz="2400" b="1" dirty="0" smtClean="0">
                <a:solidFill>
                  <a:schemeClr val="tx1"/>
                </a:solidFill>
              </a:rPr>
            </a:br>
            <a:r>
              <a:rPr lang="en-IN" sz="2400" b="1" dirty="0" smtClean="0">
                <a:solidFill>
                  <a:schemeClr val="tx1"/>
                </a:solidFill>
              </a:rPr>
              <a:t/>
            </a:r>
            <a:br>
              <a:rPr lang="en-IN" sz="2400" b="1" dirty="0" smtClean="0">
                <a:solidFill>
                  <a:schemeClr val="tx1"/>
                </a:solidFill>
              </a:rPr>
            </a:br>
            <a: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Took up  the </a:t>
            </a:r>
            <a:b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/>
            </a:r>
            <a:b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work of </a:t>
            </a:r>
            <a:b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/>
            </a:r>
            <a:b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starting 200 TCs</a:t>
            </a:r>
            <a:b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/>
            </a:r>
            <a:b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 in 200 wards In </a:t>
            </a:r>
            <a:b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/>
            </a:r>
            <a:b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15 Zones</a:t>
            </a:r>
            <a:br>
              <a:rPr lang="en-IN" sz="2400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</a:br>
            <a:endParaRPr lang="en-IN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Troop Church Package\Troop Chur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5882" y="553792"/>
            <a:ext cx="8242479" cy="6304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384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631" y="215850"/>
            <a:ext cx="10972800" cy="9144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Duties of a soldier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31820" y="1120462"/>
            <a:ext cx="5772105" cy="57375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6600"/>
              </a:solidFill>
              <a:ea typeface="+mn-ea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b="1" dirty="0" smtClean="0">
                <a:solidFill>
                  <a:srgbClr val="FF6600"/>
                </a:solidFill>
                <a:latin typeface="Arial Black" panose="020B0A04020102020204" pitchFamily="34" charset="0"/>
              </a:rPr>
              <a:t>The Individual Soldier will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b="1" dirty="0" smtClean="0">
              <a:solidFill>
                <a:srgbClr val="FF6600"/>
              </a:solidFill>
              <a:ea typeface="+mn-ea"/>
            </a:endParaRPr>
          </a:p>
          <a:p>
            <a:pPr marL="514350" indent="-514350">
              <a:lnSpc>
                <a:spcPct val="80000"/>
              </a:lnSpc>
              <a:buFontTx/>
              <a:buAutoNum type="arabicPeriod"/>
              <a:defRPr/>
            </a:pPr>
            <a:r>
              <a:rPr lang="en-US" sz="3600" b="1" dirty="0">
                <a:solidFill>
                  <a:schemeClr val="accent2"/>
                </a:solidFill>
              </a:rPr>
              <a:t>Set apart a specific period of time for personal prayer ( 2 1/2 hours a day) (Mk. 3:13)</a:t>
            </a:r>
          </a:p>
          <a:p>
            <a:pPr marL="514350" indent="-514350">
              <a:lnSpc>
                <a:spcPct val="80000"/>
              </a:lnSpc>
              <a:defRPr/>
            </a:pPr>
            <a:endParaRPr lang="en-US" sz="3600" b="1" dirty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/>
              <a:t>2. Weekly once Troop Church Meets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36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/>
              <a:t>3. Share Gospel with 2 persons daily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3600" b="1" dirty="0"/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b="1" dirty="0"/>
              <a:t>4. Start a new Troop Church every 2 months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800" b="1" dirty="0"/>
          </a:p>
          <a:p>
            <a:pPr algn="l" eaLnBrk="1" hangingPunct="1">
              <a:lnSpc>
                <a:spcPct val="80000"/>
              </a:lnSpc>
              <a:defRPr/>
            </a:pPr>
            <a:endParaRPr lang="en-US" sz="2800" b="1" dirty="0">
              <a:solidFill>
                <a:schemeClr val="accent2"/>
              </a:solidFill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chemeClr val="accent2"/>
                </a:solidFill>
              </a:rPr>
              <a:t>	</a:t>
            </a:r>
            <a:r>
              <a:rPr lang="en-US" sz="2800" b="1" dirty="0">
                <a:solidFill>
                  <a:srgbClr val="FFFF00"/>
                </a:solidFill>
              </a:rPr>
              <a:t>	    		</a:t>
            </a:r>
            <a:endParaRPr lang="kn-IN" sz="28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en-IN" dirty="0">
              <a:ea typeface="+mn-ea"/>
            </a:endParaRPr>
          </a:p>
        </p:txBody>
      </p:sp>
      <p:pic>
        <p:nvPicPr>
          <p:cNvPr id="1026" name="Picture 2" descr="E:\Troop Church Package\Troop Church Practic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9547" y="1129212"/>
            <a:ext cx="5384800" cy="5200754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21544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2383" y="149087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  <a:ea typeface="+mj-ea"/>
              </a:rPr>
              <a:t>TROOP CHURCH FORMATION</a:t>
            </a:r>
            <a:endParaRPr lang="kn-IN" b="1" dirty="0" smtClean="0">
              <a:solidFill>
                <a:schemeClr val="tx1"/>
              </a:solidFill>
              <a:ea typeface="+mj-ea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5287" y="1160708"/>
            <a:ext cx="11370365" cy="4572000"/>
          </a:xfrm>
        </p:spPr>
        <p:txBody>
          <a:bodyPr>
            <a:noAutofit/>
          </a:bodyPr>
          <a:lstStyle/>
          <a:p>
            <a:pPr marL="609600" indent="-609600">
              <a:buFontTx/>
              <a:buAutoNum type="arabicPeriod"/>
            </a:pPr>
            <a:r>
              <a:rPr lang="en-US" sz="3200" b="1" dirty="0"/>
              <a:t>There should be  ten soldiers in a troop  </a:t>
            </a:r>
          </a:p>
          <a:p>
            <a:pPr marL="609600" indent="-609600">
              <a:buFontTx/>
              <a:buAutoNum type="arabicPeriod"/>
            </a:pPr>
            <a:r>
              <a:rPr lang="en-US" sz="3200" b="1" dirty="0"/>
              <a:t>The troop will be known by a biblical name. </a:t>
            </a:r>
          </a:p>
          <a:p>
            <a:pPr marL="609600" indent="-609600">
              <a:buNone/>
            </a:pPr>
            <a:r>
              <a:rPr lang="en-US" sz="3200" b="1" dirty="0"/>
              <a:t>3. Troop leader is one who leads a troop of 10 soldiers.</a:t>
            </a:r>
          </a:p>
          <a:p>
            <a:pPr marL="609600" indent="-609600">
              <a:buFontTx/>
              <a:buAutoNum type="arabicPeriod" startAt="4"/>
            </a:pPr>
            <a:r>
              <a:rPr lang="en-US" sz="3200" b="1" dirty="0"/>
              <a:t>Soldiers of the respective Troop  will assemble together in a particular house at a particular time once a week. </a:t>
            </a:r>
          </a:p>
          <a:p>
            <a:pPr marL="609600" indent="-609600">
              <a:buFontTx/>
              <a:buAutoNum type="arabicPeriod" startAt="4"/>
            </a:pPr>
            <a:r>
              <a:rPr lang="en-US" sz="3200" b="1" dirty="0"/>
              <a:t>The troop gets dispersed after each soldier starts a new  troop within a period  of 2 months</a:t>
            </a:r>
            <a:endParaRPr lang="kn-IN" sz="3200" b="1" dirty="0"/>
          </a:p>
        </p:txBody>
      </p:sp>
    </p:spTree>
    <p:extLst>
      <p:ext uri="{BB962C8B-B14F-4D97-AF65-F5344CB8AC3E}">
        <p14:creationId xmlns:p14="http://schemas.microsoft.com/office/powerpoint/2010/main" xmlns="" val="374878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DVD_0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667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DVD_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727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ntx-bible-hierarchy-organization-universal-chur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1524000" y="990601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n-IN" sz="180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524000" y="609601"/>
            <a:ext cx="23622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000" b="1">
                <a:solidFill>
                  <a:srgbClr val="FF3300"/>
                </a:solidFill>
              </a:rPr>
              <a:t>IS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000" b="1">
                <a:solidFill>
                  <a:srgbClr val="FF3300"/>
                </a:solidFill>
              </a:rPr>
              <a:t>YOUR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000" b="1">
                <a:solidFill>
                  <a:srgbClr val="FF3300"/>
                </a:solidFill>
              </a:rPr>
              <a:t>CHURCH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000" b="1">
                <a:solidFill>
                  <a:srgbClr val="FF3300"/>
                </a:solidFill>
              </a:rPr>
              <a:t>BIBLICAL ?</a:t>
            </a:r>
          </a:p>
        </p:txBody>
      </p:sp>
    </p:spTree>
    <p:extLst>
      <p:ext uri="{BB962C8B-B14F-4D97-AF65-F5344CB8AC3E}">
        <p14:creationId xmlns:p14="http://schemas.microsoft.com/office/powerpoint/2010/main" xmlns="" val="324699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4" y="190092"/>
            <a:ext cx="10363200" cy="914400"/>
          </a:xfrm>
        </p:spPr>
        <p:txBody>
          <a:bodyPr/>
          <a:lstStyle/>
          <a:p>
            <a:r>
              <a:rPr lang="en-US" b="1" dirty="0" smtClean="0"/>
              <a:t>The characteristics of a  Troop Church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124" y="1120462"/>
            <a:ext cx="11170276" cy="57375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 </a:t>
            </a:r>
            <a:endParaRPr lang="en-IN" dirty="0" smtClean="0"/>
          </a:p>
          <a:p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1.  </a:t>
            </a:r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Troop Church  raises  </a:t>
            </a:r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leaders, </a:t>
            </a:r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shepherds,  </a:t>
            </a:r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prophets, counselors and all other fivefold  ministry </a:t>
            </a:r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workers. </a:t>
            </a:r>
            <a:endParaRPr lang="en-IN" sz="3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sz="3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2.   It has no </a:t>
            </a:r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permanent visible </a:t>
            </a:r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leader or strict visible structure </a:t>
            </a:r>
            <a:endParaRPr lang="en-IN" sz="3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sz="3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3. It has no office, no full timer, no paid worker etc. </a:t>
            </a:r>
            <a:endParaRPr lang="en-IN" sz="3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sz="3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4. No organizational (hierarchical) set up. </a:t>
            </a:r>
            <a:endParaRPr lang="en-IN" sz="3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sz="3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6. No money collection or transaction. </a:t>
            </a:r>
            <a:endParaRPr lang="en-IN" sz="3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sz="3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7. No election, board, Committee etc. </a:t>
            </a:r>
            <a:endParaRPr lang="en-IN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2231" y="0"/>
            <a:ext cx="10363200" cy="914400"/>
          </a:xfrm>
        </p:spPr>
        <p:txBody>
          <a:bodyPr/>
          <a:lstStyle/>
          <a:p>
            <a:r>
              <a:rPr lang="en-US" b="1" dirty="0" smtClean="0"/>
              <a:t>The characteristics of a  Troop Church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5915"/>
            <a:ext cx="11861442" cy="589208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8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Each Troop is Church independent in nature.</a:t>
            </a:r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9.  Every Troop Church trains up believers in their spiritual gifts like worshipping, preaching, prophecy etc. </a:t>
            </a:r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10. Since the mother troop disperses after 2 months, there is no stagnation of </a:t>
            </a:r>
            <a:r>
              <a:rPr lang="en-US" sz="40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ministry </a:t>
            </a:r>
            <a:r>
              <a:rPr lang="en-US" sz="40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gifts.  </a:t>
            </a:r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10. No pollution or corruption with money or power </a:t>
            </a:r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11. Each Troop multiplies into 2,3, even 10 fold after 2 months.</a:t>
            </a:r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11. The two wings of Troop Church are  </a:t>
            </a:r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Decentralization and  Multiplication .</a:t>
            </a:r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After getting multiplied, once in a while (after 2 or 3 months) the Mother Troop Church members and all its branches soldiers come together for a Fellowship to share their joy in the Lord.</a:t>
            </a:r>
            <a:endParaRPr lang="en-IN" sz="4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2209800" y="4953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CC00"/>
                </a:solidFill>
              </a:rPr>
              <a:t> 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6858000" y="381001"/>
            <a:ext cx="259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kn-IN" sz="18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0" y="0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00CC00"/>
                </a:solidFill>
              </a:rPr>
              <a:t>Troop </a:t>
            </a:r>
            <a:r>
              <a:rPr lang="en-US" sz="3600" b="1" dirty="0">
                <a:solidFill>
                  <a:srgbClr val="00CC00"/>
                </a:solidFill>
              </a:rPr>
              <a:t>Church Equips  believers for Ministry through BFF, Gift schools</a:t>
            </a:r>
            <a:r>
              <a:rPr lang="en-US" b="1" dirty="0" smtClean="0">
                <a:solidFill>
                  <a:srgbClr val="00CC00"/>
                </a:solidFill>
                <a:ea typeface="+mj-ea"/>
              </a:rPr>
              <a:t/>
            </a:r>
            <a:br>
              <a:rPr lang="en-US" b="1" dirty="0" smtClean="0">
                <a:solidFill>
                  <a:srgbClr val="00CC00"/>
                </a:solidFill>
                <a:ea typeface="+mj-ea"/>
              </a:rPr>
            </a:br>
            <a:endParaRPr lang="en-US" dirty="0">
              <a:ea typeface="+mj-ea"/>
            </a:endParaRPr>
          </a:p>
        </p:txBody>
      </p:sp>
      <p:sp>
        <p:nvSpPr>
          <p:cNvPr id="27653" name="Rectangle 15"/>
          <p:cNvSpPr>
            <a:spLocks noGrp="1" noChangeArrowheads="1"/>
          </p:cNvSpPr>
          <p:nvPr>
            <p:ph sz="half" idx="1"/>
          </p:nvPr>
        </p:nvSpPr>
        <p:spPr>
          <a:xfrm>
            <a:off x="384313" y="1600200"/>
            <a:ext cx="3959087" cy="4038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hlink"/>
                </a:solidFill>
              </a:rPr>
              <a:t>Teach Them</a:t>
            </a:r>
          </a:p>
          <a:p>
            <a:pPr eaLnBrk="1" hangingPunct="1"/>
            <a:r>
              <a:rPr lang="en-US" b="1" dirty="0" smtClean="0">
                <a:solidFill>
                  <a:schemeClr val="hlink"/>
                </a:solidFill>
              </a:rPr>
              <a:t>Show Them</a:t>
            </a:r>
          </a:p>
          <a:p>
            <a:pPr eaLnBrk="1" hangingPunct="1"/>
            <a:r>
              <a:rPr lang="en-US" b="1" dirty="0" smtClean="0">
                <a:solidFill>
                  <a:schemeClr val="hlink"/>
                </a:solidFill>
              </a:rPr>
              <a:t>Coach Them</a:t>
            </a:r>
          </a:p>
          <a:p>
            <a:pPr eaLnBrk="1" hangingPunct="1"/>
            <a:r>
              <a:rPr lang="en-US" b="1" dirty="0" smtClean="0">
                <a:solidFill>
                  <a:schemeClr val="hlink"/>
                </a:solidFill>
              </a:rPr>
              <a:t>Equip Them</a:t>
            </a:r>
          </a:p>
          <a:p>
            <a:pPr eaLnBrk="1" hangingPunct="1"/>
            <a:r>
              <a:rPr lang="en-US" b="1" dirty="0" smtClean="0">
                <a:solidFill>
                  <a:schemeClr val="hlink"/>
                </a:solidFill>
              </a:rPr>
              <a:t>Anoint them</a:t>
            </a:r>
          </a:p>
          <a:p>
            <a:pPr eaLnBrk="1" hangingPunct="1"/>
            <a:r>
              <a:rPr lang="en-US" b="1" dirty="0" smtClean="0">
                <a:solidFill>
                  <a:schemeClr val="hlink"/>
                </a:solidFill>
              </a:rPr>
              <a:t>Release Them</a:t>
            </a:r>
          </a:p>
          <a:p>
            <a:pPr eaLnBrk="1" hangingPunct="1"/>
            <a:r>
              <a:rPr lang="en-US" b="1" dirty="0" err="1" smtClean="0">
                <a:solidFill>
                  <a:schemeClr val="hlink"/>
                </a:solidFill>
              </a:rPr>
              <a:t>Eph</a:t>
            </a:r>
            <a:r>
              <a:rPr lang="en-US" b="1" dirty="0" smtClean="0">
                <a:solidFill>
                  <a:schemeClr val="hlink"/>
                </a:solidFill>
              </a:rPr>
              <a:t> 4:11-14</a:t>
            </a:r>
          </a:p>
        </p:txBody>
      </p:sp>
      <p:pic>
        <p:nvPicPr>
          <p:cNvPr id="27654" name="Picture 7" descr="D:\Whatsapp\Whatsapp images 16.11.2016\IMG-20160921-WA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91000" y="1295400"/>
            <a:ext cx="6477000" cy="4572000"/>
          </a:xfrm>
          <a:noFill/>
        </p:spPr>
      </p:pic>
    </p:spTree>
    <p:extLst>
      <p:ext uri="{BB962C8B-B14F-4D97-AF65-F5344CB8AC3E}">
        <p14:creationId xmlns:p14="http://schemas.microsoft.com/office/powerpoint/2010/main" xmlns="" val="161609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"/>
            <a:ext cx="10058400" cy="901520"/>
          </a:xfrm>
        </p:spPr>
        <p:txBody>
          <a:bodyPr>
            <a:normAutofit fontScale="90000"/>
          </a:bodyPr>
          <a:lstStyle/>
          <a:p>
            <a:r>
              <a:rPr lang="en-US" sz="66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 – </a:t>
            </a:r>
            <a:r>
              <a:rPr lang="en-US" sz="66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History</a:t>
            </a:r>
            <a:endParaRPr lang="en-US" sz="66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2" y="901522"/>
            <a:ext cx="12224825" cy="439384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1998 – 2001 – Troops fast spreading &amp; covering  Tamil Nadu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R.C. bishops’ threat  led to </a:t>
            </a:r>
          </a:p>
          <a:p>
            <a:pPr marL="68580" indent="0" algn="ctr">
              <a:buNone/>
            </a:pPr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Shekinah Aug 6, 2001 -2006  </a:t>
            </a:r>
          </a:p>
          <a:p>
            <a:r>
              <a:rPr lang="en-US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5 years of Shekinah -  run by 100s of trained believer teachers</a:t>
            </a:r>
          </a:p>
          <a:p>
            <a:pPr marL="68580" indent="0" algn="ctr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2006 June 16</a:t>
            </a:r>
          </a:p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Vision about INDIA &amp; Model Church 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Existence &amp; fruitfulness of Institution Church challenged! </a:t>
            </a:r>
          </a:p>
          <a:p>
            <a:r>
              <a:rPr lang="en-US" sz="4400" dirty="0">
                <a:solidFill>
                  <a:srgbClr val="00B0F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7 years </a:t>
            </a:r>
            <a:r>
              <a:rPr lang="en-US" sz="4400" dirty="0" smtClean="0">
                <a:solidFill>
                  <a:srgbClr val="00B0F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2006-2013 - Vision shared among  the Churches in  India</a:t>
            </a:r>
          </a:p>
          <a:p>
            <a:r>
              <a:rPr lang="en-US" sz="4400" dirty="0" smtClean="0">
                <a:solidFill>
                  <a:srgbClr val="00B0F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Various trainings </a:t>
            </a:r>
            <a:r>
              <a:rPr lang="en-US" sz="4400" dirty="0">
                <a:solidFill>
                  <a:srgbClr val="00B0F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latin typeface="Cooper Black" panose="0208090404030B020404" pitchFamily="18" charset="0"/>
                <a:cs typeface="Times New Roman" panose="02020603050405020304" pitchFamily="18" charset="0"/>
              </a:rPr>
              <a:t>as per the visions conducted   .</a:t>
            </a:r>
            <a:endParaRPr lang="en-US" sz="4400" dirty="0">
              <a:solidFill>
                <a:srgbClr val="00B0F0"/>
              </a:solidFill>
              <a:latin typeface="Cooper Black" panose="0208090404030B0204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21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			Be Formed &amp; Form Delhi </a:t>
            </a:r>
            <a:endParaRPr lang="en-US" dirty="0">
              <a:ea typeface="+mj-ea"/>
            </a:endParaRPr>
          </a:p>
        </p:txBody>
      </p:sp>
      <p:pic>
        <p:nvPicPr>
          <p:cNvPr id="28675" name="Picture 2" descr="D:\Whatsapp\Whatsapp images 16.11.2016\IMG-20161001-WA00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87896" y="1726096"/>
            <a:ext cx="4648200" cy="3200400"/>
          </a:xfrm>
          <a:noFill/>
        </p:spPr>
      </p:pic>
      <p:pic>
        <p:nvPicPr>
          <p:cNvPr id="28676" name="Picture 3" descr="D:\Whatsapp\Whatsapp images 16.11.2016\IMG-20161001-WA00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96000" y="1726096"/>
            <a:ext cx="4495800" cy="3048000"/>
          </a:xfrm>
          <a:noFill/>
        </p:spPr>
      </p:pic>
    </p:spTree>
    <p:extLst>
      <p:ext uri="{BB962C8B-B14F-4D97-AF65-F5344CB8AC3E}">
        <p14:creationId xmlns:p14="http://schemas.microsoft.com/office/powerpoint/2010/main" xmlns="" val="1379731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508"/>
            <a:ext cx="109728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		Children Troops, Assam</a:t>
            </a:r>
            <a:endParaRPr lang="en-US" dirty="0">
              <a:ea typeface="+mj-ea"/>
            </a:endParaRPr>
          </a:p>
        </p:txBody>
      </p:sp>
      <p:pic>
        <p:nvPicPr>
          <p:cNvPr id="32771" name="Picture 4" descr="D:\Whatsapp\Whatsapp images 16.11.2016\IMG-20161006-WA00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43600" y="834887"/>
            <a:ext cx="4724400" cy="4956313"/>
          </a:xfrm>
          <a:noFill/>
        </p:spPr>
      </p:pic>
      <p:pic>
        <p:nvPicPr>
          <p:cNvPr id="32772" name="Picture 5" descr="D:\Whatsapp\Whatsapp images 16.11.2016\IMG-20161006-WA0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8139" y="834887"/>
            <a:ext cx="5095461" cy="5261113"/>
          </a:xfrm>
          <a:noFill/>
        </p:spPr>
      </p:pic>
    </p:spTree>
    <p:extLst>
      <p:ext uri="{BB962C8B-B14F-4D97-AF65-F5344CB8AC3E}">
        <p14:creationId xmlns:p14="http://schemas.microsoft.com/office/powerpoint/2010/main" xmlns="" val="41384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</a:rPr>
              <a:t>BFF in Kerala &amp; Troop Church among </a:t>
            </a:r>
            <a:r>
              <a:rPr lang="en-US" dirty="0" err="1" smtClean="0">
                <a:ea typeface="+mj-ea"/>
              </a:rPr>
              <a:t>N.Indians</a:t>
            </a:r>
            <a:endParaRPr lang="en-US" dirty="0">
              <a:ea typeface="+mj-ea"/>
            </a:endParaRPr>
          </a:p>
        </p:txBody>
      </p:sp>
      <p:pic>
        <p:nvPicPr>
          <p:cNvPr id="33795" name="Picture 5" descr="D:\Whatsapp\Whatsapp images 16.11.2016\IMG-20161113-WA00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24000" y="2133600"/>
            <a:ext cx="4648200" cy="3581400"/>
          </a:xfrm>
          <a:noFill/>
        </p:spPr>
      </p:pic>
      <p:pic>
        <p:nvPicPr>
          <p:cNvPr id="33796" name="Picture 6" descr="D:\Whatsapp\Whatsapp images 16.11.2016\IMG-20161113-WA00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72200" y="2057400"/>
            <a:ext cx="4495800" cy="3657600"/>
          </a:xfrm>
          <a:noFill/>
        </p:spPr>
      </p:pic>
    </p:spTree>
    <p:extLst>
      <p:ext uri="{BB962C8B-B14F-4D97-AF65-F5344CB8AC3E}">
        <p14:creationId xmlns:p14="http://schemas.microsoft.com/office/powerpoint/2010/main" xmlns="" val="28983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Discipleship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4191000" y="228600"/>
            <a:ext cx="335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Tunga" pitchFamily="34" charset="0"/>
                <a:cs typeface="Tung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TRAINING ON</a:t>
            </a:r>
          </a:p>
        </p:txBody>
      </p:sp>
    </p:spTree>
    <p:extLst>
      <p:ext uri="{BB962C8B-B14F-4D97-AF65-F5344CB8AC3E}">
        <p14:creationId xmlns:p14="http://schemas.microsoft.com/office/powerpoint/2010/main" xmlns="" val="80205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g0131"/>
          <p:cNvPicPr>
            <a:picLocks noChangeAspect="1" noChangeArrowheads="1"/>
          </p:cNvPicPr>
          <p:nvPr/>
        </p:nvPicPr>
        <p:blipFill>
          <a:blip r:embed="rId3" cstate="print">
            <a:lum bright="44000" contrast="-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76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1235" y="1066799"/>
            <a:ext cx="10204173" cy="5388665"/>
          </a:xfrm>
        </p:spPr>
        <p:txBody>
          <a:bodyPr/>
          <a:lstStyle/>
          <a:p>
            <a:pPr marL="838200" indent="-838200">
              <a:lnSpc>
                <a:spcPct val="150000"/>
              </a:lnSpc>
              <a:buClr>
                <a:srgbClr val="FF3300"/>
              </a:buClr>
              <a:defRPr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       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1. Welcome &amp; Conducting 	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		2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min</a:t>
            </a:r>
            <a:b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</a:b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lgerian" pitchFamily="82" charset="0"/>
              </a:rPr>
              <a:t>2.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OPENING PRAYER                  	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 min</a:t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3. PLEDGE  (2 </a:t>
            </a:r>
            <a:r>
              <a:rPr lang="en-US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Cor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10:3-5)     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3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min.</a:t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4.  PRAISE AND WORSHIP 		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20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min.</a:t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5.  MESSAGE                           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30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min.</a:t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6.  INTERCESSORY PRAYER        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	20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min.</a:t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7.  Testimony				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20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min</a:t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8.  DISCUSSION &amp; planning         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	18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min.</a:t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9.  CLOSING PRAYER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&amp; 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Ps 144 : 1              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 3 min.</a:t>
            </a:r>
            <a:b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10.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Report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Pre. &amp; sending      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		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2 min.</a:t>
            </a:r>
          </a:p>
        </p:txBody>
      </p:sp>
      <p:sp>
        <p:nvSpPr>
          <p:cNvPr id="5124" name="Content Placeholder 4"/>
          <p:cNvSpPr>
            <a:spLocks noGrp="1"/>
          </p:cNvSpPr>
          <p:nvPr>
            <p:ph idx="1"/>
          </p:nvPr>
        </p:nvSpPr>
        <p:spPr>
          <a:xfrm>
            <a:off x="1905000" y="304800"/>
            <a:ext cx="8229600" cy="7620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rgbClr val="683916"/>
                </a:solidFill>
                <a:latin typeface="Aharoni" pitchFamily="2" charset="-79"/>
                <a:cs typeface="Aharoni" pitchFamily="2" charset="-79"/>
              </a:rPr>
              <a:t>TROOP </a:t>
            </a:r>
            <a:r>
              <a:rPr lang="en-US" sz="4800" dirty="0" smtClean="0">
                <a:solidFill>
                  <a:srgbClr val="683916"/>
                </a:solidFill>
                <a:latin typeface="Aharoni" pitchFamily="2" charset="-79"/>
                <a:cs typeface="Aharoni" pitchFamily="2" charset="-79"/>
              </a:rPr>
              <a:t>CHURCH</a:t>
            </a:r>
            <a:endParaRPr lang="en-IN" sz="4800" dirty="0">
              <a:solidFill>
                <a:srgbClr val="683916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056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5850" y="3361990"/>
            <a:ext cx="81057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40676" y="270093"/>
            <a:ext cx="10269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Operation Ecclesia Revelation </a:t>
            </a:r>
            <a:r>
              <a:rPr lang="en-US" sz="2800" b="1" dirty="0" smtClean="0">
                <a:solidFill>
                  <a:srgbClr val="00B0F0"/>
                </a:solidFill>
              </a:rPr>
              <a:t> </a:t>
            </a:r>
            <a:r>
              <a:rPr lang="en-US" sz="2800" b="1" dirty="0">
                <a:solidFill>
                  <a:srgbClr val="00B0F0"/>
                </a:solidFill>
              </a:rPr>
              <a:t>Aug 19, </a:t>
            </a:r>
            <a:r>
              <a:rPr lang="en-US" sz="2800" b="1" dirty="0" smtClean="0">
                <a:solidFill>
                  <a:srgbClr val="00B0F0"/>
                </a:solidFill>
              </a:rPr>
              <a:t>2013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676" y="1305411"/>
            <a:ext cx="6248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Vision : </a:t>
            </a:r>
            <a:r>
              <a:rPr lang="en-US" sz="2400" b="1" dirty="0">
                <a:solidFill>
                  <a:srgbClr val="FFFF00"/>
                </a:solidFill>
              </a:rPr>
              <a:t>Restoration of the Church of Jesus Christ Acts 2:42-47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FF0000"/>
                </a:solidFill>
              </a:rPr>
              <a:t>Goal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>
                <a:solidFill>
                  <a:srgbClr val="FFFF00"/>
                </a:solidFill>
              </a:rPr>
              <a:t>Bring back the present Church to its original status and love.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0799" y="1224200"/>
            <a:ext cx="56130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CC00CC"/>
                </a:solidFill>
                <a:latin typeface="Bodoni MT" pitchFamily="18" charset="0"/>
                <a:cs typeface="Times New Roman" pitchFamily="18" charset="0"/>
              </a:rPr>
              <a:t>Vision </a:t>
            </a:r>
          </a:p>
          <a:p>
            <a:pPr algn="ctr">
              <a:buNone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odoni MT" pitchFamily="18" charset="0"/>
                <a:cs typeface="Times New Roman" pitchFamily="18" charset="0"/>
              </a:rPr>
              <a:t>Unless  church heads and leaders obey, </a:t>
            </a:r>
            <a:r>
              <a:rPr lang="en-US" sz="2000" b="1" dirty="0">
                <a:solidFill>
                  <a:srgbClr val="FF0000"/>
                </a:solidFill>
                <a:latin typeface="Bodoni MT" pitchFamily="18" charset="0"/>
                <a:cs typeface="Times New Roman" pitchFamily="18" charset="0"/>
              </a:rPr>
              <a:t>God will hand over the Indian Church to the gentiles </a:t>
            </a:r>
          </a:p>
          <a:p>
            <a:pPr algn="ctr">
              <a:buNone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Bodoni MT" pitchFamily="18" charset="0"/>
                <a:cs typeface="Times New Roman" pitchFamily="18" charset="0"/>
              </a:rPr>
              <a:t>Fulfillment</a:t>
            </a:r>
            <a:r>
              <a:rPr lang="en-US" sz="2000" b="1" dirty="0">
                <a:solidFill>
                  <a:srgbClr val="FF0000"/>
                </a:solidFill>
                <a:latin typeface="Bodoni MT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92D050"/>
                </a:solidFill>
                <a:latin typeface="Bodoni MT" pitchFamily="18" charset="0"/>
                <a:cs typeface="Times New Roman" pitchFamily="18" charset="0"/>
              </a:rPr>
              <a:t>( BJP [May 26,2014] – Isa 19 :4</a:t>
            </a:r>
            <a:endParaRPr lang="en-US" sz="2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69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861" y="626160"/>
            <a:ext cx="9144000" cy="1752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rgbClr val="0070C0"/>
                </a:solidFill>
              </a:rPr>
              <a:t/>
            </a:r>
            <a:br>
              <a:rPr lang="en-US" sz="6000" b="1" dirty="0">
                <a:solidFill>
                  <a:srgbClr val="0070C0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Converting troop meeting into</a:t>
            </a:r>
            <a:br>
              <a:rPr lang="en-US" sz="6000" b="1" dirty="0" smtClean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/>
            </a:r>
            <a:br>
              <a:rPr lang="en-US" sz="6000" b="1" dirty="0" smtClean="0">
                <a:solidFill>
                  <a:schemeClr val="tx1"/>
                </a:solidFill>
              </a:rPr>
            </a:br>
            <a:r>
              <a:rPr lang="en-US" sz="6000" b="1" dirty="0" smtClean="0">
                <a:solidFill>
                  <a:schemeClr val="tx1"/>
                </a:solidFill>
              </a:rPr>
              <a:t>TROOP </a:t>
            </a:r>
            <a:r>
              <a:rPr lang="en-US" sz="6000" b="1" dirty="0">
                <a:solidFill>
                  <a:schemeClr val="tx1"/>
                </a:solidFill>
              </a:rPr>
              <a:t>CHURCH</a:t>
            </a:r>
            <a:endParaRPr lang="kn-IN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85454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313" y="288705"/>
            <a:ext cx="7924800" cy="63976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Elephant" panose="02020904090505020303" pitchFamily="18" charset="0"/>
              </a:rPr>
              <a:t>Troop church revelations </a:t>
            </a:r>
            <a:endParaRPr lang="en-US" sz="4400" b="1" dirty="0">
              <a:solidFill>
                <a:schemeClr val="tx1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12192000" cy="5029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n-US" sz="3200" b="1" i="1" dirty="0">
                <a:solidFill>
                  <a:srgbClr val="FF0000"/>
                </a:solidFill>
              </a:rPr>
              <a:t>*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Fall Of The Church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Matt 21:19 – Fig Tree , Isa 5:1 to </a:t>
            </a:r>
            <a:endParaRPr lang="en-US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Vineyard )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Received on July 6,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Paved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way to </a:t>
            </a:r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preparatory  meetings for starting the Troop Church </a:t>
            </a:r>
          </a:p>
          <a:p>
            <a:pPr marL="0" indent="0" algn="just">
              <a:buNone/>
            </a:pP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July 6, 2014 – Name Troop Meeting Changed to Troop Church at Mount 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Rephidim</a:t>
            </a:r>
            <a:r>
              <a:rPr lang="en-US" sz="32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Padappai</a:t>
            </a:r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  <a:p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45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5980" y="0"/>
            <a:ext cx="10363200" cy="914400"/>
          </a:xfrm>
        </p:spPr>
        <p:txBody>
          <a:bodyPr>
            <a:noAutofit/>
          </a:bodyPr>
          <a:lstStyle/>
          <a:p>
            <a:pPr algn="ctr"/>
            <a:r>
              <a:rPr lang="en-US" sz="60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Troop Church</a:t>
            </a:r>
            <a:endParaRPr lang="en-US" sz="6000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Elephant" panose="02020904090505020303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77281" y="1194092"/>
            <a:ext cx="12536353" cy="45720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days Orientation given for 40 members on 19.7.2014 &amp; 3.8.2014 </a:t>
            </a:r>
          </a:p>
          <a:p>
            <a:pPr marL="768096" lvl="2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Church - New Model Church (Troop Church)</a:t>
            </a:r>
          </a:p>
          <a:p>
            <a:pPr marL="768096" lvl="2" indent="0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Pyramid structure of the Institutional hierarchical Church</a:t>
            </a:r>
          </a:p>
          <a:p>
            <a:pPr lvl="2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Fall of the Church,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Launching day fixed  6.8.2014 </a:t>
            </a:r>
          </a:p>
          <a:p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620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6062" y="0"/>
            <a:ext cx="12595537" cy="914400"/>
          </a:xfrm>
        </p:spPr>
        <p:txBody>
          <a:bodyPr>
            <a:noAutofit/>
          </a:bodyPr>
          <a:lstStyle/>
          <a:p>
            <a:pPr algn="ctr"/>
            <a:r>
              <a:rPr lang="en-US" sz="66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First Troop Church </a:t>
            </a:r>
            <a:br>
              <a:rPr lang="en-US" sz="6600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</a:br>
            <a:r>
              <a:rPr lang="en-US" sz="6600" b="1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Rehoboth</a:t>
            </a:r>
            <a:endParaRPr lang="en-US" sz="7200" b="1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61" y="1960498"/>
            <a:ext cx="11476892" cy="48975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latin typeface="Vijaya" pitchFamily="34" charset="0"/>
                <a:cs typeface="Vijaya" pitchFamily="34" charset="0"/>
              </a:rPr>
              <a:t>Launched on :    </a:t>
            </a:r>
            <a:r>
              <a:rPr lang="en-US" sz="4800" b="1" dirty="0" smtClean="0">
                <a:solidFill>
                  <a:srgbClr val="FFC000"/>
                </a:solidFill>
                <a:latin typeface="Vijaya" pitchFamily="34" charset="0"/>
                <a:cs typeface="Vijaya" pitchFamily="34" charset="0"/>
              </a:rPr>
              <a:t>6.8.2014</a:t>
            </a:r>
          </a:p>
          <a:p>
            <a:pPr>
              <a:buNone/>
            </a:pPr>
            <a:r>
              <a:rPr lang="en-US" sz="4800" b="1" dirty="0" smtClean="0">
                <a:latin typeface="Vijaya" pitchFamily="34" charset="0"/>
                <a:cs typeface="Vijaya" pitchFamily="34" charset="0"/>
              </a:rPr>
              <a:t>Leader           :     </a:t>
            </a:r>
            <a:r>
              <a:rPr lang="en-US" sz="4800" b="1" dirty="0" smtClean="0">
                <a:solidFill>
                  <a:srgbClr val="FFC000"/>
                </a:solidFill>
                <a:latin typeface="Vijaya" pitchFamily="34" charset="0"/>
                <a:cs typeface="Vijaya" pitchFamily="34" charset="0"/>
              </a:rPr>
              <a:t>Bro. Daniel Paul </a:t>
            </a:r>
          </a:p>
          <a:p>
            <a:pPr>
              <a:buNone/>
            </a:pPr>
            <a:r>
              <a:rPr lang="en-US" sz="4800" b="1" dirty="0" smtClean="0">
                <a:latin typeface="Vijaya" pitchFamily="34" charset="0"/>
                <a:cs typeface="Vijaya" pitchFamily="34" charset="0"/>
              </a:rPr>
              <a:t>Place             :     </a:t>
            </a:r>
            <a:r>
              <a:rPr lang="en-US" sz="4800" b="1" dirty="0" smtClean="0">
                <a:solidFill>
                  <a:srgbClr val="FFC000"/>
                </a:solidFill>
                <a:latin typeface="Vijaya" pitchFamily="34" charset="0"/>
                <a:cs typeface="Vijaya" pitchFamily="34" charset="0"/>
              </a:rPr>
              <a:t>David Nagar, </a:t>
            </a:r>
            <a:endParaRPr lang="en-US" sz="4800" b="1" dirty="0">
              <a:solidFill>
                <a:srgbClr val="FFC000"/>
              </a:solidFill>
              <a:latin typeface="Vijaya" pitchFamily="34" charset="0"/>
              <a:cs typeface="Vijaya" pitchFamily="34" charset="0"/>
            </a:endParaRPr>
          </a:p>
          <a:p>
            <a:pPr>
              <a:buNone/>
            </a:pPr>
            <a:r>
              <a:rPr lang="en-US" sz="4800" b="1" dirty="0" smtClean="0">
                <a:solidFill>
                  <a:srgbClr val="FFC000"/>
                </a:solidFill>
                <a:latin typeface="Vijaya" pitchFamily="34" charset="0"/>
                <a:cs typeface="Vijaya" pitchFamily="34" charset="0"/>
              </a:rPr>
              <a:t>						</a:t>
            </a:r>
            <a:r>
              <a:rPr lang="en-US" sz="4800" b="1" dirty="0" err="1" smtClean="0">
                <a:solidFill>
                  <a:srgbClr val="FFC000"/>
                </a:solidFill>
                <a:latin typeface="Vijaya" pitchFamily="34" charset="0"/>
                <a:cs typeface="Vijaya" pitchFamily="34" charset="0"/>
              </a:rPr>
              <a:t>Padappai</a:t>
            </a:r>
            <a:r>
              <a:rPr lang="en-US" sz="4800" b="1" dirty="0" smtClean="0">
                <a:solidFill>
                  <a:srgbClr val="FFC000"/>
                </a:solidFill>
                <a:latin typeface="Vijaya" pitchFamily="34" charset="0"/>
                <a:cs typeface="Vijaya" pitchFamily="34" charset="0"/>
              </a:rPr>
              <a:t>, </a:t>
            </a:r>
            <a:r>
              <a:rPr lang="en-US" sz="4400" b="1" dirty="0" smtClean="0">
                <a:solidFill>
                  <a:srgbClr val="FFC000"/>
                </a:solidFill>
                <a:latin typeface="Vijaya" pitchFamily="34" charset="0"/>
                <a:cs typeface="Vijaya" pitchFamily="34" charset="0"/>
              </a:rPr>
              <a:t>CHENNAI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01219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3460533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ightfall design template" id="{8E782A46-4514-4890-A557-B2C16D284495}" vid="{905231CD-0261-44B0-B7D7-6EDADDAACF34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32C19C-A75B-4E3F-8B30-1035B9FCA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 200  - Evolution of TC</Template>
  <TotalTime>0</TotalTime>
  <Words>1548</Words>
  <Application>Microsoft Office PowerPoint</Application>
  <PresentationFormat>Custom</PresentationFormat>
  <Paragraphs>471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TS103460533</vt:lpstr>
      <vt:lpstr>Troop Church Evolution</vt:lpstr>
      <vt:lpstr>17 years of Experiment with Troop Meetings – (1998-2014)   Led to creation of  “TROOP CHURCHES”</vt:lpstr>
      <vt:lpstr>The Army of Jesus</vt:lpstr>
      <vt:lpstr>1998 – 2014 History</vt:lpstr>
      <vt:lpstr>Slide 5</vt:lpstr>
      <vt:lpstr> Converting troop meeting into  TROOP CHURCH</vt:lpstr>
      <vt:lpstr>Troop church revelations </vt:lpstr>
      <vt:lpstr>Troop Church</vt:lpstr>
      <vt:lpstr>First Troop Church  Rehoboth</vt:lpstr>
      <vt:lpstr>Slide 10</vt:lpstr>
      <vt:lpstr>Troop Rehoboth, divided into 6 Troops  at Padappai on 13.10.2014 </vt:lpstr>
      <vt:lpstr>Tamil Nadu Model</vt:lpstr>
      <vt:lpstr>Revealed to Troop Church David,  Porur  Strategy for Oct / Nov / Dec -2015 </vt:lpstr>
      <vt:lpstr>Slide 14</vt:lpstr>
      <vt:lpstr>Chennai Model translated toTamil Nadu in the next 4 months(6.8.2016)</vt:lpstr>
      <vt:lpstr>Slide 16</vt:lpstr>
      <vt:lpstr>Slide 17</vt:lpstr>
      <vt:lpstr>Slide 18</vt:lpstr>
      <vt:lpstr>Slide 19</vt:lpstr>
      <vt:lpstr>Slide 20</vt:lpstr>
      <vt:lpstr>Slide 21</vt:lpstr>
      <vt:lpstr>Troop church training (TCT) Conducted</vt:lpstr>
      <vt:lpstr>Troop church training (TCT) Conducted</vt:lpstr>
      <vt:lpstr>Slide 24</vt:lpstr>
      <vt:lpstr>TCT strategy taken from Kanya Kumari to Srinagar, Kashmir </vt:lpstr>
      <vt:lpstr>Slide 26</vt:lpstr>
      <vt:lpstr>National Light House Conference 2016</vt:lpstr>
      <vt:lpstr>Slide 28</vt:lpstr>
      <vt:lpstr>TC 200Chennai</vt:lpstr>
      <vt:lpstr>TC 200 Meet at Gateway School</vt:lpstr>
      <vt:lpstr>15 Zones   15 Zonal     coordinators   Took up  the   work of   starting 200 TCs   in 200 wards In   15 Zones </vt:lpstr>
      <vt:lpstr>Duties of a soldier</vt:lpstr>
      <vt:lpstr>TROOP CHURCH FORMATION</vt:lpstr>
      <vt:lpstr>Slide 34</vt:lpstr>
      <vt:lpstr>Slide 35</vt:lpstr>
      <vt:lpstr>Slide 36</vt:lpstr>
      <vt:lpstr>The characteristics of a  Troop Church </vt:lpstr>
      <vt:lpstr>The characteristics of a  Troop Church </vt:lpstr>
      <vt:lpstr>Troop Church Equips  believers for Ministry through BFF, Gift schools </vt:lpstr>
      <vt:lpstr>   Be Formed &amp; Form Delhi </vt:lpstr>
      <vt:lpstr>  Children Troops, Assam</vt:lpstr>
      <vt:lpstr>BFF in Kerala &amp; Troop Church among N.Indians</vt:lpstr>
      <vt:lpstr>Slide 43</vt:lpstr>
      <vt:lpstr>        1. Welcome &amp; Conducting    2 min 2. OPENING PRAYER                     2 min 3. PLEDGE  (2 Cor 10:3-5)         3 min. 4.  PRAISE AND WORSHIP    20 min. 5.  MESSAGE                               30 min. 6.  INTERCESSORY PRAYER           20 min. 7.  Testimony     20 min 8.  DISCUSSION &amp; planning            18 min. 9.  CLOSING PRAYER &amp;  Ps 144 : 1                   3 min. 10. Report Pre. &amp; sending          2 min.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2020-04-17T08:39:04Z</dcterms:created>
  <dcterms:modified xsi:type="dcterms:W3CDTF">2021-05-11T05:14:13Z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TC034605339991</vt:lpwstr>
  </property>
</Properties>
</file>